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  <p:sldMasterId id="2147483786" r:id="rId2"/>
    <p:sldMasterId id="2147483879" r:id="rId3"/>
  </p:sldMasterIdLst>
  <p:notesMasterIdLst>
    <p:notesMasterId r:id="rId94"/>
  </p:notesMasterIdLst>
  <p:sldIdLst>
    <p:sldId id="526" r:id="rId4"/>
    <p:sldId id="527" r:id="rId5"/>
    <p:sldId id="558" r:id="rId6"/>
    <p:sldId id="559" r:id="rId7"/>
    <p:sldId id="560" r:id="rId8"/>
    <p:sldId id="561" r:id="rId9"/>
    <p:sldId id="562" r:id="rId10"/>
    <p:sldId id="576" r:id="rId11"/>
    <p:sldId id="577" r:id="rId12"/>
    <p:sldId id="578" r:id="rId13"/>
    <p:sldId id="579" r:id="rId14"/>
    <p:sldId id="580" r:id="rId15"/>
    <p:sldId id="581" r:id="rId16"/>
    <p:sldId id="582" r:id="rId17"/>
    <p:sldId id="583" r:id="rId18"/>
    <p:sldId id="584" r:id="rId19"/>
    <p:sldId id="616" r:id="rId20"/>
    <p:sldId id="585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3" r:id="rId29"/>
    <p:sldId id="594" r:id="rId30"/>
    <p:sldId id="595" r:id="rId31"/>
    <p:sldId id="596" r:id="rId32"/>
    <p:sldId id="597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22" r:id="rId52"/>
    <p:sldId id="621" r:id="rId53"/>
    <p:sldId id="623" r:id="rId54"/>
    <p:sldId id="624" r:id="rId55"/>
    <p:sldId id="625" r:id="rId56"/>
    <p:sldId id="626" r:id="rId57"/>
    <p:sldId id="627" r:id="rId58"/>
    <p:sldId id="628" r:id="rId59"/>
    <p:sldId id="629" r:id="rId60"/>
    <p:sldId id="630" r:id="rId61"/>
    <p:sldId id="631" r:id="rId62"/>
    <p:sldId id="632" r:id="rId63"/>
    <p:sldId id="633" r:id="rId64"/>
    <p:sldId id="634" r:id="rId65"/>
    <p:sldId id="635" r:id="rId66"/>
    <p:sldId id="636" r:id="rId67"/>
    <p:sldId id="637" r:id="rId68"/>
    <p:sldId id="638" r:id="rId69"/>
    <p:sldId id="639" r:id="rId70"/>
    <p:sldId id="640" r:id="rId71"/>
    <p:sldId id="641" r:id="rId72"/>
    <p:sldId id="642" r:id="rId73"/>
    <p:sldId id="643" r:id="rId74"/>
    <p:sldId id="644" r:id="rId75"/>
    <p:sldId id="645" r:id="rId76"/>
    <p:sldId id="646" r:id="rId77"/>
    <p:sldId id="647" r:id="rId78"/>
    <p:sldId id="648" r:id="rId79"/>
    <p:sldId id="649" r:id="rId80"/>
    <p:sldId id="650" r:id="rId81"/>
    <p:sldId id="651" r:id="rId82"/>
    <p:sldId id="652" r:id="rId83"/>
    <p:sldId id="653" r:id="rId84"/>
    <p:sldId id="654" r:id="rId85"/>
    <p:sldId id="655" r:id="rId86"/>
    <p:sldId id="656" r:id="rId87"/>
    <p:sldId id="663" r:id="rId88"/>
    <p:sldId id="657" r:id="rId89"/>
    <p:sldId id="658" r:id="rId90"/>
    <p:sldId id="659" r:id="rId91"/>
    <p:sldId id="661" r:id="rId92"/>
    <p:sldId id="664" r:id="rId93"/>
  </p:sldIdLst>
  <p:sldSz cx="9906000" cy="6858000" type="A4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3366FF"/>
    <a:srgbClr val="6699FF"/>
    <a:srgbClr val="FFCC66"/>
    <a:srgbClr val="FFCC00"/>
    <a:srgbClr val="FFFF99"/>
    <a:srgbClr val="D5FFFF"/>
    <a:srgbClr val="9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7358" autoAdjust="0"/>
  </p:normalViewPr>
  <p:slideViewPr>
    <p:cSldViewPr>
      <p:cViewPr varScale="1">
        <p:scale>
          <a:sx n="108" d="100"/>
          <a:sy n="108" d="100"/>
        </p:scale>
        <p:origin x="-510" y="-96"/>
      </p:cViewPr>
      <p:guideLst>
        <p:guide orient="horz" pos="2160"/>
        <p:guide orient="horz" pos="754"/>
        <p:guide orient="horz" pos="119"/>
        <p:guide orient="horz" pos="4156"/>
        <p:guide orient="horz" pos="1094"/>
        <p:guide pos="3120"/>
        <p:guide pos="262"/>
        <p:guide pos="5978"/>
        <p:guide pos="512"/>
        <p:guide pos="57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6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731793D-CC03-4B1E-A9CF-566A1D02C556}" type="datetimeFigureOut">
              <a:rPr lang="ko-KR" altLang="en-US"/>
              <a:pPr>
                <a:defRPr/>
              </a:pPr>
              <a:t>2016-04-27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E3EF549-098B-4D38-90A4-3089CEB1EF7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710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굴림" pitchFamily="50" charset="-127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굴림" pitchFamily="50" charset="-127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굴림" pitchFamily="50" charset="-127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굴림" pitchFamily="50" charset="-127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굴림" pitchFamily="50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119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/>
            <a:fld id="{714DF0D9-959B-433E-8FE4-49E736E31F59}" type="slidenum">
              <a:rPr kumimoji="0" lang="ko-KR" altLang="en-US" sz="1200"/>
              <a:pPr algn="r" eaLnBrk="1" hangingPunct="1"/>
              <a:t>2</a:t>
            </a:fld>
            <a:endParaRPr kumimoji="0" lang="en-US" altLang="ko-KR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119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/>
            <a:fld id="{714DF0D9-959B-433E-8FE4-49E736E31F59}" type="slidenum">
              <a:rPr kumimoji="0" lang="ko-KR" altLang="en-US" sz="1200"/>
              <a:pPr algn="r" eaLnBrk="1" hangingPunct="1"/>
              <a:t>3</a:t>
            </a:fld>
            <a:endParaRPr kumimoji="0" lang="en-US" altLang="ko-KR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119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/>
            <a:fld id="{714DF0D9-959B-433E-8FE4-49E736E31F59}" type="slidenum">
              <a:rPr kumimoji="0" lang="ko-KR" altLang="en-US" sz="1200"/>
              <a:pPr algn="r" eaLnBrk="1" hangingPunct="1"/>
              <a:t>4</a:t>
            </a:fld>
            <a:endParaRPr kumimoji="0" lang="en-US" altLang="ko-KR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119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/>
            <a:fld id="{714DF0D9-959B-433E-8FE4-49E736E31F59}" type="slidenum">
              <a:rPr kumimoji="0" lang="ko-KR" altLang="en-US" sz="1200"/>
              <a:pPr algn="r" eaLnBrk="1" hangingPunct="1"/>
              <a:t>5</a:t>
            </a:fld>
            <a:endParaRPr kumimoji="0" lang="en-US" altLang="ko-KR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119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/>
            <a:fld id="{714DF0D9-959B-433E-8FE4-49E736E31F59}" type="slidenum">
              <a:rPr kumimoji="0" lang="ko-KR" altLang="en-US" sz="1200"/>
              <a:pPr algn="r" eaLnBrk="1" hangingPunct="1"/>
              <a:t>6</a:t>
            </a:fld>
            <a:endParaRPr kumimoji="0" lang="en-US" altLang="ko-KR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의 설계 개념 및 특성입니다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먼저 분산컴퓨팅 환경에서 운영되어야 하기 때문에 함수형</a:t>
            </a:r>
            <a:r>
              <a:rPr lang="en-US" altLang="ko-KR" sz="500" smtClean="0"/>
              <a:t> </a:t>
            </a:r>
            <a:r>
              <a:rPr lang="ko-KR" altLang="en-US" sz="500" smtClean="0"/>
              <a:t>프로그램의 특성을 가지고 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물론 실시간 처리도 가능은 하지만 앞서 언급했다시피 분산컴퓨팅 환경에서 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운영되기 때문에 배치형식의 데이터 처리 시스템으로 설계가 되었습니다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사용자의 </a:t>
            </a:r>
            <a:r>
              <a:rPr lang="en-US" altLang="ko-KR" sz="500" smtClean="0"/>
              <a:t>NEED</a:t>
            </a:r>
            <a:r>
              <a:rPr lang="ko-KR" altLang="en-US" sz="500" smtClean="0"/>
              <a:t>를 파악하지 못하고 개발한 프로그램은 사실 쓸모가 없을 것입니다</a:t>
            </a:r>
            <a:r>
              <a:rPr lang="en-US" altLang="ko-KR" sz="500" smtClean="0"/>
              <a:t>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ko-KR" sz="500" smtClean="0"/>
              <a:t>MapReduce</a:t>
            </a:r>
            <a:r>
              <a:rPr lang="ko-KR" altLang="en-US" sz="500" smtClean="0"/>
              <a:t>는 여러 어플리케이션 로직의 주요관심사들을 파악했고</a:t>
            </a:r>
            <a:endParaRPr lang="en-US" altLang="ko-KR" sz="500" smtClean="0"/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ko-KR" altLang="en-US" sz="500" smtClean="0"/>
              <a:t>이러한 요소들을 최대한 반영하였습니다</a:t>
            </a:r>
            <a:r>
              <a:rPr lang="en-US" altLang="ko-KR" sz="500" smtClean="0"/>
              <a:t>.</a:t>
            </a:r>
            <a:endParaRPr lang="ko-KR" altLang="en-US" sz="500" smtClean="0"/>
          </a:p>
        </p:txBody>
      </p:sp>
      <p:sp>
        <p:nvSpPr>
          <p:cNvPr id="211972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/>
            <a:fld id="{714DF0D9-959B-433E-8FE4-49E736E31F59}" type="slidenum">
              <a:rPr kumimoji="0" lang="ko-KR" altLang="en-US" sz="1200"/>
              <a:pPr algn="r" eaLnBrk="1" hangingPunct="1"/>
              <a:t>7</a:t>
            </a:fld>
            <a:endParaRPr kumimoji="0" lang="en-US" altLang="ko-KR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0420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/>
            <a:fld id="{6133E082-C72C-465F-B923-BD1051D9549A}" type="slidenum">
              <a:rPr kumimoji="0" lang="ko-KR" altLang="en-US" sz="1200"/>
              <a:pPr algn="r" eaLnBrk="1" hangingPunct="1"/>
              <a:t>8</a:t>
            </a:fld>
            <a:endParaRPr kumimoji="0" lang="en-US" altLang="ko-KR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2468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hangingPunct="1"/>
            <a:fld id="{1D0AF9AD-B39C-4B0F-BF9F-55302AA99540}" type="slidenum">
              <a:rPr kumimoji="0" lang="ko-KR" altLang="en-US" sz="1200"/>
              <a:pPr algn="r" eaLnBrk="1" hangingPunct="1"/>
              <a:t>9</a:t>
            </a:fld>
            <a:endParaRPr kumimoji="0" lang="en-US" altLang="ko-KR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09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6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88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ACF9BC0B-8EF2-4310-A5C3-81962CEE1E6B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2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A1F3F331-D54E-4B60-9D06-0EDB71AE5DC2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06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F4A59F4E-CC33-4D8F-942E-B8A247661517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28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FE6FE391-AFD7-4675-B8AF-0F833746417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85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2F8FD9B-F171-43E1-B899-CE20B696718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72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12CB2B2B-7C46-4CE8-B8B9-77D2CA8D5D91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37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7E4E54DE-1B36-456E-BFC3-3F6A1A95E8F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60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A875EB32-0084-44D3-A269-99A9E22B1A3A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8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957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133A9BDD-37D0-4926-A0A7-A0D45A5C83F8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95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C3654123-2431-48CA-A66E-C7B0B41EFF6F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29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1859EE06-283E-4C17-B7AF-C4EBC3CECDBD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68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75419" y="6561138"/>
            <a:ext cx="9467454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fld id="{1C88D8E3-7A57-467B-9605-F66AA6A84577}" type="slidenum">
              <a:rPr kumimoji="0"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kumimoji="0" lang="ko-KR" altLang="en-US" sz="100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8734" y="152713"/>
            <a:ext cx="869478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</p:nvPr>
        </p:nvSpPr>
        <p:spPr>
          <a:xfrm>
            <a:off x="194338" y="1052735"/>
            <a:ext cx="9439936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225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ACF9BC0B-8EF2-4310-A5C3-81962CEE1E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42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A1F3F331-D54E-4B60-9D06-0EDB71AE5D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162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F4A59F4E-CC33-4D8F-942E-B8A2476615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297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FE6FE391-AFD7-4675-B8AF-0F83374641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478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C2F8FD9B-F171-43E1-B899-CE20B69671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81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12CB2B2B-7C46-4CE8-B8B9-77D2CA8D5D9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46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68101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7E4E54DE-1B36-456E-BFC3-3F6A1A95E8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0911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A875EB32-0084-44D3-A269-99A9E22B1A3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860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133A9BDD-37D0-4926-A0A7-A0D45A5C83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3345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C3654123-2431-48CA-A66E-C7B0B41EFF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8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1859EE06-283E-4C17-B7AF-C4EBC3CECDB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920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75419" y="6561138"/>
            <a:ext cx="9467454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fld id="{1C88D8E3-7A57-467B-9605-F66AA6A84577}" type="slidenum">
              <a:rPr kumimoji="0"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kumimoji="0" lang="ko-KR" altLang="en-US" sz="1000">
              <a:solidFill>
                <a:srgbClr val="00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8734" y="152713"/>
            <a:ext cx="869478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</p:nvPr>
        </p:nvSpPr>
        <p:spPr>
          <a:xfrm>
            <a:off x="194338" y="1052735"/>
            <a:ext cx="9439936" cy="5543705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lnSpc>
                <a:spcPct val="130000"/>
              </a:lnSpc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lnSpc>
                <a:spcPct val="130000"/>
              </a:lnSpc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indent="-182563">
              <a:lnSpc>
                <a:spcPct val="120000"/>
              </a:lnSpc>
              <a:buSzPct val="80000"/>
              <a:buFont typeface="Arial" panose="020B0604020202020204" pitchFamily="34" charset="0"/>
              <a:buChar char="‒"/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918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" name="모서리가 둥근 직사각형 3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/>
          </p:spPr>
          <p:txBody>
            <a:bodyPr wrap="none" lIns="144000" rIns="144000" anchor="ctr"/>
            <a:lstStyle/>
            <a:p>
              <a:pPr marL="8255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0" lang="en-US" altLang="ko-KR" sz="1500" dirty="0">
                <a:solidFill>
                  <a:schemeClr val="bg1"/>
                </a:solidFill>
                <a:latin typeface="@산돌퍼즐Bk"/>
              </a:endParaRPr>
            </a:p>
          </p:txBody>
        </p:sp>
        <p:sp>
          <p:nvSpPr>
            <p:cNvPr id="5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5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09930" y="391597"/>
            <a:ext cx="82296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- </a:t>
            </a:r>
            <a:fld id="{D8229318-82E5-4D2F-A3BA-2BC57308161C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27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02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7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68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51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83898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433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그림1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4412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103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kumimoji="0" lang="en-US" altLang="ko-KR" sz="1500" b="1">
                <a:solidFill>
                  <a:schemeClr val="bg1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99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100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- </a:t>
            </a:r>
            <a:fld id="{AF3EB84B-8E86-4CA7-A13E-11C48D8F5179}" type="slidenum">
              <a:rPr lang="en-US"/>
              <a:pPr>
                <a:defRPr/>
              </a:pPr>
              <a:t>‹#›</a:t>
            </a:fld>
            <a:r>
              <a:rPr lang="en-US"/>
              <a:t> - </a:t>
            </a:r>
            <a:endParaRPr lang="en-US" dirty="0"/>
          </a:p>
        </p:txBody>
      </p:sp>
      <p:pic>
        <p:nvPicPr>
          <p:cNvPr id="4102" name="Picture 8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그룹 38"/>
          <p:cNvGrpSpPr>
            <a:grpSpLocks/>
          </p:cNvGrpSpPr>
          <p:nvPr userDrawn="1"/>
        </p:nvGrpSpPr>
        <p:grpSpPr bwMode="auto">
          <a:xfrm>
            <a:off x="246063" y="736600"/>
            <a:ext cx="9678987" cy="82550"/>
            <a:chOff x="228600" y="1022350"/>
            <a:chExt cx="9440863" cy="360363"/>
          </a:xfrm>
        </p:grpSpPr>
        <p:sp>
          <p:nvSpPr>
            <p:cNvPr id="4103" name="모서리가 둥근 직사각형 6"/>
            <p:cNvSpPr>
              <a:spLocks noChangeArrowheads="1"/>
            </p:cNvSpPr>
            <p:nvPr/>
          </p:nvSpPr>
          <p:spPr bwMode="auto">
            <a:xfrm>
              <a:off x="236342" y="1022350"/>
              <a:ext cx="9433121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kumimoji="0" lang="en-US" altLang="ko-KR" sz="1500" b="1">
                <a:solidFill>
                  <a:srgbClr val="FFFFFF"/>
                </a:solidFill>
                <a:latin typeface="@산돌퍼즐Bk"/>
              </a:endParaRPr>
            </a:p>
          </p:txBody>
        </p:sp>
        <p:sp>
          <p:nvSpPr>
            <p:cNvPr id="8" name="Rectangle 4"/>
            <p:cNvSpPr txBox="1">
              <a:spLocks/>
            </p:cNvSpPr>
            <p:nvPr/>
          </p:nvSpPr>
          <p:spPr bwMode="auto">
            <a:xfrm>
              <a:off x="228600" y="1050070"/>
              <a:ext cx="7285429" cy="31878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5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99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100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5762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- </a:t>
            </a:r>
            <a:fld id="{AF3EB84B-8E86-4CA7-A13E-11C48D8F51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>
                <a:solidFill>
                  <a:srgbClr val="000000"/>
                </a:solidFill>
              </a:rPr>
              <a:t> -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102" name="Picture 8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6350"/>
            <a:ext cx="9918701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90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맑은 고딕" pitchFamily="50" charset="-127"/>
          <a:ea typeface="맑은 고딕" pitchFamily="50" charset="-127"/>
          <a:cs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4400" b="1" smtClean="0">
                <a:solidFill>
                  <a:schemeClr val="tx2"/>
                </a:solidFill>
              </a:rPr>
              <a:t>5.1 </a:t>
            </a:r>
            <a:r>
              <a:rPr lang="ko-KR" altLang="en-US" sz="4400" b="1" smtClean="0">
                <a:solidFill>
                  <a:schemeClr val="tx2"/>
                </a:solidFill>
              </a:rPr>
              <a:t>가상머신 실습환경구축</a:t>
            </a:r>
            <a:endParaRPr lang="ko-KR" altLang="en-US" sz="4400" b="1">
              <a:solidFill>
                <a:schemeClr val="tx2"/>
              </a:solidFill>
            </a:endParaRPr>
          </a:p>
        </p:txBody>
      </p:sp>
      <p:sp>
        <p:nvSpPr>
          <p:cNvPr id="113667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chemeClr val="bg1"/>
                </a:solidFill>
              </a:rPr>
              <a:t>Part V : </a:t>
            </a:r>
            <a:r>
              <a:rPr lang="ko-KR" altLang="en-US" sz="3000" b="1" smtClean="0">
                <a:solidFill>
                  <a:schemeClr val="bg1"/>
                </a:solidFill>
              </a:rPr>
              <a:t>프로젝트</a:t>
            </a:r>
            <a:r>
              <a:rPr lang="en-US" altLang="ko-KR" sz="3000" b="1" smtClean="0">
                <a:solidFill>
                  <a:schemeClr val="bg1"/>
                </a:solidFill>
              </a:rPr>
              <a:t>-</a:t>
            </a:r>
            <a:r>
              <a:rPr lang="ko-KR" altLang="en-US" sz="3000" b="1" smtClean="0">
                <a:solidFill>
                  <a:schemeClr val="bg1"/>
                </a:solidFill>
              </a:rPr>
              <a:t>추천시스템</a:t>
            </a:r>
            <a:endParaRPr lang="ko-KR" altLang="en-US" sz="30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4400" b="1" smtClean="0">
                <a:solidFill>
                  <a:srgbClr val="000000"/>
                </a:solidFill>
              </a:rPr>
              <a:t>5.2 </a:t>
            </a:r>
            <a:r>
              <a:rPr lang="ko-KR" altLang="en-US" sz="4400" b="1" smtClean="0">
                <a:solidFill>
                  <a:srgbClr val="000000"/>
                </a:solidFill>
              </a:rPr>
              <a:t>기본사용법</a:t>
            </a:r>
            <a:endParaRPr lang="ko-KR" altLang="en-US" sz="4400" b="1">
              <a:solidFill>
                <a:srgbClr val="000000"/>
              </a:solidFill>
            </a:endParaRPr>
          </a:p>
        </p:txBody>
      </p:sp>
      <p:sp>
        <p:nvSpPr>
          <p:cNvPr id="113667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Part V : </a:t>
            </a:r>
            <a:r>
              <a:rPr lang="ko-KR" altLang="en-US" sz="3000" b="1" smtClean="0">
                <a:solidFill>
                  <a:srgbClr val="FFFFFF"/>
                </a:solidFill>
              </a:rPr>
              <a:t>프로젝트</a:t>
            </a:r>
            <a:r>
              <a:rPr lang="en-US" altLang="ko-KR" sz="3000" b="1" smtClean="0">
                <a:solidFill>
                  <a:srgbClr val="FFFFFF"/>
                </a:solidFill>
              </a:rPr>
              <a:t>-</a:t>
            </a:r>
            <a:r>
              <a:rPr lang="ko-KR" altLang="en-US" sz="3000" b="1" smtClean="0">
                <a:solidFill>
                  <a:srgbClr val="FFFFFF"/>
                </a:solidFill>
              </a:rPr>
              <a:t>추천시스템</a:t>
            </a:r>
            <a:endParaRPr lang="ko-KR" altLang="en-US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7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39006" y="152400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200" b="1" smtClean="0">
                <a:solidFill>
                  <a:schemeClr val="bg1"/>
                </a:solidFill>
              </a:rPr>
              <a:t>실습 개요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>
            <a:normAutofit/>
          </a:bodyPr>
          <a:lstStyle/>
          <a:p>
            <a:pPr lvl="2">
              <a:lnSpc>
                <a:spcPct val="130000"/>
              </a:lnSpc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리눅스 환경 설정</a:t>
            </a:r>
            <a:endParaRPr lang="en-US" altLang="ko-KR" sz="1800" smtClean="0">
              <a:latin typeface="Arial" charset="0"/>
              <a:cs typeface="Times New Roman" pitchFamily="18" charset="0"/>
            </a:endParaRPr>
          </a:p>
          <a:p>
            <a:pPr lvl="2">
              <a:lnSpc>
                <a:spcPct val="130000"/>
              </a:lnSpc>
            </a:pPr>
            <a:endParaRPr lang="ko-KR" altLang="en-US" b="1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45060" name="Picture 4" descr="img09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784" y="1520825"/>
            <a:ext cx="7460456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0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>
            <a:normAutofit/>
          </a:bodyPr>
          <a:lstStyle/>
          <a:p>
            <a:pPr lvl="2">
              <a:lnSpc>
                <a:spcPct val="130000"/>
              </a:lnSpc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하둡 설치와 서비스 시작</a:t>
            </a:r>
            <a:endParaRPr lang="en-US" altLang="ko-KR" sz="1800" smtClean="0">
              <a:latin typeface="Arial" charset="0"/>
              <a:cs typeface="Times New Roman" pitchFamily="18" charset="0"/>
            </a:endParaRPr>
          </a:p>
          <a:p>
            <a:pPr lvl="2">
              <a:lnSpc>
                <a:spcPct val="130000"/>
              </a:lnSpc>
            </a:pPr>
            <a:endParaRPr lang="ko-KR" altLang="en-US" b="1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46085" name="Picture 5" descr="img09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31" y="1538289"/>
            <a:ext cx="7702946" cy="518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939006" y="152400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200" b="1" smtClean="0">
                <a:solidFill>
                  <a:schemeClr val="bg1"/>
                </a:solidFill>
              </a:rPr>
              <a:t>실습 개요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6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>
            <a:normAutofit/>
          </a:bodyPr>
          <a:lstStyle/>
          <a:p>
            <a:pPr lvl="2">
              <a:lnSpc>
                <a:spcPct val="130000"/>
              </a:lnSpc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실습 데이터 준비</a:t>
            </a:r>
          </a:p>
          <a:p>
            <a:pPr lvl="1">
              <a:lnSpc>
                <a:spcPct val="130000"/>
              </a:lnSpc>
            </a:pP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</a:pP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lvl="2">
              <a:lnSpc>
                <a:spcPct val="130000"/>
              </a:lnSpc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피그 설치</a:t>
            </a:r>
          </a:p>
          <a:p>
            <a:pPr lvl="2">
              <a:lnSpc>
                <a:spcPct val="130000"/>
              </a:lnSpc>
            </a:pPr>
            <a:endParaRPr lang="ko-KR" altLang="en-US" b="1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47109" name="Picture 5" descr="img09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31" y="1493838"/>
            <a:ext cx="858004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img09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31" y="3878263"/>
            <a:ext cx="8531886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939006" y="152400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200" b="1" smtClean="0">
                <a:solidFill>
                  <a:schemeClr val="bg1"/>
                </a:solidFill>
              </a:rPr>
              <a:t>실습 개요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77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>
            <a:normAutofit/>
          </a:bodyPr>
          <a:lstStyle/>
          <a:p>
            <a:pPr lvl="2">
              <a:lnSpc>
                <a:spcPct val="130000"/>
              </a:lnSpc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하이브와 샤크 설치 및 서비스 시작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(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1)</a:t>
            </a:r>
          </a:p>
          <a:p>
            <a:pPr lvl="2">
              <a:lnSpc>
                <a:spcPct val="130000"/>
              </a:lnSpc>
            </a:pPr>
            <a:endParaRPr lang="ko-KR" altLang="en-US" b="1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48133" name="Picture 5" descr="img09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7" y="1628776"/>
            <a:ext cx="8678069" cy="344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939006" y="152400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200" b="1" smtClean="0">
                <a:solidFill>
                  <a:schemeClr val="bg1"/>
                </a:solidFill>
              </a:rPr>
              <a:t>실습 개요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52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>
            <a:normAutofit/>
          </a:bodyPr>
          <a:lstStyle/>
          <a:p>
            <a:pPr lvl="2">
              <a:lnSpc>
                <a:spcPct val="130000"/>
              </a:lnSpc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하이브와 샤크 설치 및 서비스 시작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(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2)</a:t>
            </a:r>
          </a:p>
          <a:p>
            <a:pPr lvl="2">
              <a:lnSpc>
                <a:spcPct val="130000"/>
              </a:lnSpc>
            </a:pPr>
            <a:endParaRPr lang="ko-KR" altLang="en-US" b="1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49157" name="Picture 5" descr="img09-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31" y="1628775"/>
            <a:ext cx="8678069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939006" y="152400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200" b="1" smtClean="0">
                <a:solidFill>
                  <a:schemeClr val="bg1"/>
                </a:solidFill>
              </a:rPr>
              <a:t>실습 개요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14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>
            <a:normAutofit/>
          </a:bodyPr>
          <a:lstStyle/>
          <a:p>
            <a:pPr lvl="2">
              <a:lnSpc>
                <a:spcPct val="130000"/>
              </a:lnSpc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스쿱 설치</a:t>
            </a:r>
            <a:endParaRPr lang="en-US" altLang="ko-KR" sz="1800" smtClean="0">
              <a:latin typeface="Arial" charset="0"/>
              <a:cs typeface="Times New Roman" pitchFamily="18" charset="0"/>
            </a:endParaRPr>
          </a:p>
          <a:p>
            <a:pPr lvl="2">
              <a:lnSpc>
                <a:spcPct val="130000"/>
              </a:lnSpc>
            </a:pPr>
            <a:endParaRPr lang="ko-KR" altLang="en-US" b="1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50181" name="Picture 5" descr="img09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77" y="1628775"/>
            <a:ext cx="8776096" cy="24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939006" y="152400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200" b="1" smtClean="0">
                <a:solidFill>
                  <a:schemeClr val="bg1"/>
                </a:solidFill>
              </a:rPr>
              <a:t>실습 개요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60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4400" b="1" smtClean="0">
                <a:solidFill>
                  <a:srgbClr val="000000"/>
                </a:solidFill>
              </a:rPr>
              <a:t>5.3 Pig </a:t>
            </a:r>
            <a:r>
              <a:rPr lang="ko-KR" altLang="en-US" sz="4400" b="1" smtClean="0">
                <a:solidFill>
                  <a:srgbClr val="000000"/>
                </a:solidFill>
              </a:rPr>
              <a:t>실습</a:t>
            </a:r>
            <a:endParaRPr lang="ko-KR" altLang="en-US" sz="4400" b="1">
              <a:solidFill>
                <a:srgbClr val="000000"/>
              </a:solidFill>
            </a:endParaRPr>
          </a:p>
        </p:txBody>
      </p:sp>
      <p:sp>
        <p:nvSpPr>
          <p:cNvPr id="113667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Part V : </a:t>
            </a:r>
            <a:r>
              <a:rPr lang="ko-KR" altLang="en-US" sz="3000" b="1" smtClean="0">
                <a:solidFill>
                  <a:srgbClr val="FFFFFF"/>
                </a:solidFill>
              </a:rPr>
              <a:t>프로젝트</a:t>
            </a:r>
            <a:r>
              <a:rPr lang="en-US" altLang="ko-KR" sz="3000" b="1" smtClean="0">
                <a:solidFill>
                  <a:srgbClr val="FFFFFF"/>
                </a:solidFill>
              </a:rPr>
              <a:t>-</a:t>
            </a:r>
            <a:r>
              <a:rPr lang="ko-KR" altLang="en-US" sz="3000" b="1" smtClean="0">
                <a:solidFill>
                  <a:srgbClr val="FFFFFF"/>
                </a:solidFill>
              </a:rPr>
              <a:t>추천시스템</a:t>
            </a:r>
            <a:endParaRPr lang="ko-KR" altLang="en-US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ko-KR" altLang="ko-KR" sz="2400" b="1" smtClean="0">
                <a:latin typeface="Arial" charset="0"/>
                <a:cs typeface="Times New Roman" pitchFamily="18" charset="0"/>
              </a:rPr>
              <a:t>연관 규칙 기법과 피그, 하이브를 이용한 구현</a:t>
            </a:r>
            <a:endParaRPr lang="en-US" altLang="ko-KR" sz="2400" b="1" smtClean="0">
              <a:latin typeface="Arial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</a:pPr>
            <a:r>
              <a:rPr lang="ko-KR" altLang="ko-KR" sz="2000" smtClean="0">
                <a:latin typeface="Arial" charset="0"/>
                <a:cs typeface="Times New Roman" pitchFamily="18" charset="0"/>
              </a:rPr>
              <a:t>연관 규칙 기법의 원리</a:t>
            </a: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연관 규칙은 구매 이력을 토대로 상품간의 관계를 알아내 추천하는 기법 </a:t>
            </a: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계산식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아이템 </a:t>
            </a:r>
            <a:r>
              <a:rPr lang="en-US" altLang="ko-KR" sz="1600" smtClean="0">
                <a:latin typeface="Arial" charset="0"/>
                <a:cs typeface="Arial" charset="0"/>
              </a:rPr>
              <a:t>= A, B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트랜잭션 </a:t>
            </a:r>
            <a:r>
              <a:rPr lang="en-US" altLang="ko-KR" sz="1600" smtClean="0">
                <a:latin typeface="Arial" charset="0"/>
                <a:cs typeface="Arial" charset="0"/>
              </a:rPr>
              <a:t>= </a:t>
            </a:r>
            <a:r>
              <a:rPr lang="ko-KR" altLang="en-US" sz="1600" smtClean="0">
                <a:latin typeface="Arial" charset="0"/>
                <a:cs typeface="Arial" charset="0"/>
              </a:rPr>
              <a:t>장바구니 </a:t>
            </a:r>
            <a:r>
              <a:rPr lang="en-US" altLang="ko-KR" sz="1600" smtClean="0">
                <a:latin typeface="Arial" charset="0"/>
                <a:cs typeface="Arial" charset="0"/>
              </a:rPr>
              <a:t>= T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트랜잭션 수 </a:t>
            </a:r>
            <a:r>
              <a:rPr lang="en-US" altLang="ko-KR" sz="1600" smtClean="0">
                <a:latin typeface="Arial" charset="0"/>
                <a:cs typeface="Arial" charset="0"/>
              </a:rPr>
              <a:t>= N(T)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상품 </a:t>
            </a:r>
            <a:r>
              <a:rPr lang="en-US" altLang="ko-KR" sz="1600" smtClean="0">
                <a:latin typeface="Arial" charset="0"/>
                <a:cs typeface="Arial" charset="0"/>
              </a:rPr>
              <a:t>A </a:t>
            </a:r>
            <a:r>
              <a:rPr lang="ko-KR" altLang="en-US" sz="1600" smtClean="0">
                <a:latin typeface="Arial" charset="0"/>
                <a:cs typeface="Arial" charset="0"/>
              </a:rPr>
              <a:t>빈도수 </a:t>
            </a:r>
            <a:r>
              <a:rPr lang="en-US" altLang="ko-KR" sz="1600" smtClean="0">
                <a:latin typeface="Arial" charset="0"/>
                <a:cs typeface="Arial" charset="0"/>
              </a:rPr>
              <a:t>= N(A)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상품 </a:t>
            </a:r>
            <a:r>
              <a:rPr lang="en-US" altLang="ko-KR" sz="1600" smtClean="0">
                <a:latin typeface="Arial" charset="0"/>
                <a:cs typeface="Arial" charset="0"/>
              </a:rPr>
              <a:t>B </a:t>
            </a:r>
            <a:r>
              <a:rPr lang="ko-KR" altLang="en-US" sz="1600" smtClean="0">
                <a:latin typeface="Arial" charset="0"/>
                <a:cs typeface="Arial" charset="0"/>
              </a:rPr>
              <a:t>빈도수 </a:t>
            </a:r>
            <a:r>
              <a:rPr lang="en-US" altLang="ko-KR" sz="1600" smtClean="0">
                <a:latin typeface="Arial" charset="0"/>
                <a:cs typeface="Arial" charset="0"/>
              </a:rPr>
              <a:t>= N(B)</a:t>
            </a:r>
          </a:p>
          <a:p>
            <a:pPr marL="1600200" lvl="3" indent="-228600"/>
            <a:r>
              <a:rPr lang="en-US" altLang="ko-KR" sz="1600" smtClean="0">
                <a:latin typeface="Arial" charset="0"/>
                <a:cs typeface="Arial" charset="0"/>
              </a:rPr>
              <a:t>(A∩B)</a:t>
            </a:r>
            <a:r>
              <a:rPr lang="ko-KR" altLang="en-US" sz="1600" smtClean="0">
                <a:latin typeface="Arial" charset="0"/>
                <a:cs typeface="Arial" charset="0"/>
              </a:rPr>
              <a:t>의 지지도</a:t>
            </a:r>
            <a:r>
              <a:rPr lang="en-US" altLang="ko-KR" sz="1600" smtClean="0">
                <a:latin typeface="Arial" charset="0"/>
                <a:cs typeface="Arial" charset="0"/>
              </a:rPr>
              <a:t>Support = P(A∩B) = N(A∩B) / N(T)</a:t>
            </a:r>
          </a:p>
          <a:p>
            <a:pPr marL="1600200" lvl="3" indent="-228600"/>
            <a:r>
              <a:rPr lang="en-US" altLang="ko-KR" sz="1600" smtClean="0">
                <a:latin typeface="Arial" charset="0"/>
                <a:cs typeface="Arial" charset="0"/>
              </a:rPr>
              <a:t>(A∩B)</a:t>
            </a:r>
            <a:r>
              <a:rPr lang="ko-KR" altLang="en-US" sz="1600" smtClean="0">
                <a:latin typeface="Arial" charset="0"/>
                <a:cs typeface="Arial" charset="0"/>
              </a:rPr>
              <a:t>의 신뢰도</a:t>
            </a:r>
            <a:r>
              <a:rPr lang="en-US" altLang="ko-KR" sz="1600" smtClean="0">
                <a:latin typeface="Arial" charset="0"/>
                <a:cs typeface="Arial" charset="0"/>
              </a:rPr>
              <a:t>Confidence = P(B|A) = P(A∩B) / P(A)</a:t>
            </a:r>
          </a:p>
          <a:p>
            <a:pPr marL="1600200" lvl="3" indent="-228600"/>
            <a:r>
              <a:rPr lang="en-US" altLang="ko-KR" sz="1600" smtClean="0">
                <a:latin typeface="Arial" charset="0"/>
                <a:cs typeface="Arial" charset="0"/>
              </a:rPr>
              <a:t>(A∩B)</a:t>
            </a:r>
            <a:r>
              <a:rPr lang="ko-KR" altLang="en-US" sz="1600" smtClean="0">
                <a:latin typeface="Arial" charset="0"/>
                <a:cs typeface="Arial" charset="0"/>
              </a:rPr>
              <a:t>의 향상도</a:t>
            </a:r>
            <a:r>
              <a:rPr lang="en-US" altLang="ko-KR" sz="1600" smtClean="0">
                <a:latin typeface="Arial" charset="0"/>
                <a:cs typeface="Arial" charset="0"/>
              </a:rPr>
              <a:t>Lift = P(B|A) / P(B) = P(A∩B) / P(A)P(B)</a:t>
            </a:r>
          </a:p>
          <a:p>
            <a:pPr marL="1143000" lvl="2" indent="-228600"/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200" b="1" smtClean="0">
                <a:solidFill>
                  <a:schemeClr val="bg1"/>
                </a:solidFill>
              </a:rPr>
              <a:t>연관규칙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99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계산식의 용어와 </a:t>
            </a:r>
            <a:r>
              <a:rPr lang="ko-KR" altLang="ko-KR" sz="1800" smtClean="0">
                <a:latin typeface="Arial" charset="0"/>
                <a:cs typeface="Times New Roman" pitchFamily="18" charset="0"/>
              </a:rPr>
              <a:t>지지도, 신뢰도, 향상도의 의미</a:t>
            </a:r>
            <a:endParaRPr lang="ko-KR" altLang="en-US" sz="1800" smtClean="0">
              <a:latin typeface="Arial" charset="0"/>
              <a:cs typeface="Times New Roman" pitchFamily="18" charset="0"/>
            </a:endParaRP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아이템 </a:t>
            </a:r>
            <a:r>
              <a:rPr lang="en-US" altLang="ko-KR" sz="1600" smtClean="0">
                <a:latin typeface="Arial" charset="0"/>
                <a:cs typeface="Arial" charset="0"/>
              </a:rPr>
              <a:t>: </a:t>
            </a:r>
            <a:r>
              <a:rPr lang="ko-KR" altLang="en-US" sz="1600" smtClean="0">
                <a:latin typeface="Arial" charset="0"/>
                <a:cs typeface="Arial" charset="0"/>
              </a:rPr>
              <a:t>아이템 </a:t>
            </a:r>
            <a:r>
              <a:rPr lang="en-US" altLang="ko-KR" sz="1600" smtClean="0">
                <a:latin typeface="Arial" charset="0"/>
                <a:cs typeface="Arial" charset="0"/>
              </a:rPr>
              <a:t>A</a:t>
            </a:r>
            <a:r>
              <a:rPr lang="ko-KR" altLang="en-US" sz="1600" smtClean="0">
                <a:latin typeface="Arial" charset="0"/>
                <a:cs typeface="Arial" charset="0"/>
              </a:rPr>
              <a:t>는 사용자가 구매하거나 선택한 아이템이고</a:t>
            </a:r>
            <a:r>
              <a:rPr lang="en-US" altLang="ko-KR" sz="1600" smtClean="0">
                <a:latin typeface="Arial" charset="0"/>
                <a:cs typeface="Arial" charset="0"/>
              </a:rPr>
              <a:t>, </a:t>
            </a:r>
            <a:r>
              <a:rPr lang="ko-KR" altLang="en-US" sz="1600" smtClean="0">
                <a:latin typeface="Arial" charset="0"/>
                <a:cs typeface="Arial" charset="0"/>
              </a:rPr>
              <a:t>아이템 </a:t>
            </a:r>
            <a:r>
              <a:rPr lang="en-US" altLang="ko-KR" sz="1600" smtClean="0">
                <a:latin typeface="Arial" charset="0"/>
                <a:cs typeface="Arial" charset="0"/>
              </a:rPr>
              <a:t>B</a:t>
            </a:r>
            <a:r>
              <a:rPr lang="ko-KR" altLang="en-US" sz="1600" smtClean="0">
                <a:latin typeface="Arial" charset="0"/>
                <a:cs typeface="Arial" charset="0"/>
              </a:rPr>
              <a:t>는 아이템 </a:t>
            </a:r>
            <a:r>
              <a:rPr lang="en-US" altLang="ko-KR" sz="1600" smtClean="0">
                <a:latin typeface="Arial" charset="0"/>
                <a:cs typeface="Arial" charset="0"/>
              </a:rPr>
              <a:t>A</a:t>
            </a:r>
            <a:r>
              <a:rPr lang="ko-KR" altLang="en-US" sz="1600" smtClean="0">
                <a:latin typeface="Arial" charset="0"/>
                <a:cs typeface="Arial" charset="0"/>
              </a:rPr>
              <a:t>를 선택한 사용자에게 추천할 아이템 목록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트랜잭션 </a:t>
            </a:r>
            <a:r>
              <a:rPr lang="en-US" altLang="ko-KR" sz="1600" smtClean="0">
                <a:latin typeface="Arial" charset="0"/>
                <a:cs typeface="Arial" charset="0"/>
              </a:rPr>
              <a:t>: </a:t>
            </a:r>
            <a:r>
              <a:rPr lang="ko-KR" altLang="en-US" sz="1600" smtClean="0">
                <a:latin typeface="Arial" charset="0"/>
                <a:cs typeface="Arial" charset="0"/>
              </a:rPr>
              <a:t>트랜잭션을 쉽게 설명할 수 있는 용어로 바꾸면 바로 장바구니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지지도 </a:t>
            </a:r>
            <a:r>
              <a:rPr lang="en-US" altLang="ko-KR" sz="1600" smtClean="0">
                <a:latin typeface="Arial" charset="0"/>
                <a:cs typeface="Arial" charset="0"/>
              </a:rPr>
              <a:t>: </a:t>
            </a:r>
            <a:r>
              <a:rPr lang="ko-KR" altLang="en-US" sz="1600" smtClean="0">
                <a:latin typeface="Arial" charset="0"/>
                <a:cs typeface="Arial" charset="0"/>
              </a:rPr>
              <a:t>지지도의 계산은 단일 아이템이나 아이템 조합의 빈도수를 장바구니 수로 단순히 나누어 주면 됨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신뢰도 </a:t>
            </a:r>
            <a:r>
              <a:rPr lang="en-US" altLang="ko-KR" sz="1600" smtClean="0">
                <a:latin typeface="Arial" charset="0"/>
                <a:cs typeface="Arial" charset="0"/>
              </a:rPr>
              <a:t>: </a:t>
            </a:r>
            <a:r>
              <a:rPr lang="ko-KR" altLang="en-US" sz="1600" smtClean="0">
                <a:latin typeface="Arial" charset="0"/>
                <a:cs typeface="Arial" charset="0"/>
              </a:rPr>
              <a:t>커피를 구매한 사용자들 중에서 우유도 구매한 사용자들의 비율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향상도 </a:t>
            </a:r>
            <a:r>
              <a:rPr lang="en-US" altLang="ko-KR" sz="1600" smtClean="0">
                <a:latin typeface="Arial" charset="0"/>
                <a:cs typeface="Arial" charset="0"/>
              </a:rPr>
              <a:t>:</a:t>
            </a:r>
            <a:r>
              <a:rPr lang="ko-KR" altLang="en-US" sz="1600" smtClean="0">
                <a:latin typeface="Arial" charset="0"/>
                <a:cs typeface="Arial" charset="0"/>
              </a:rPr>
              <a:t>두 아이템 조합의 신뢰도를 아이템 </a:t>
            </a:r>
            <a:r>
              <a:rPr lang="en-US" altLang="ko-KR" sz="1600" smtClean="0">
                <a:latin typeface="Arial" charset="0"/>
                <a:cs typeface="Arial" charset="0"/>
              </a:rPr>
              <a:t>B</a:t>
            </a:r>
            <a:r>
              <a:rPr lang="ko-KR" altLang="en-US" sz="1600" smtClean="0">
                <a:latin typeface="Arial" charset="0"/>
                <a:cs typeface="Arial" charset="0"/>
              </a:rPr>
              <a:t>의 지지도로 나눈 값</a:t>
            </a:r>
          </a:p>
          <a:p>
            <a:pPr marL="2057400" lvl="4" indent="-228600">
              <a:buFontTx/>
              <a:buNone/>
            </a:pPr>
            <a:r>
              <a:rPr lang="en-US" altLang="ko-KR" sz="1400" smtClean="0">
                <a:latin typeface="Arial" charset="0"/>
                <a:cs typeface="Arial" charset="0"/>
              </a:rPr>
              <a:t>	➊ </a:t>
            </a:r>
            <a:r>
              <a:rPr lang="ko-KR" altLang="en-US" sz="1400" smtClean="0">
                <a:latin typeface="Arial" charset="0"/>
                <a:cs typeface="Arial" charset="0"/>
              </a:rPr>
              <a:t>새로운 상품이 나와서 처음 팔리면 빈도수는 </a:t>
            </a:r>
            <a:r>
              <a:rPr lang="en-US" altLang="ko-KR" sz="1400" smtClean="0">
                <a:latin typeface="Arial" charset="0"/>
                <a:cs typeface="Arial" charset="0"/>
              </a:rPr>
              <a:t>1</a:t>
            </a:r>
            <a:r>
              <a:rPr lang="ko-KR" altLang="en-US" sz="1400" smtClean="0">
                <a:latin typeface="Arial" charset="0"/>
                <a:cs typeface="Arial" charset="0"/>
              </a:rPr>
              <a:t>이고 향상도는 높게 나타난다</a:t>
            </a:r>
            <a:r>
              <a:rPr lang="en-US" altLang="ko-KR" sz="1400" smtClean="0">
                <a:latin typeface="Arial" charset="0"/>
                <a:cs typeface="Arial" charset="0"/>
              </a:rPr>
              <a:t>.</a:t>
            </a:r>
          </a:p>
          <a:p>
            <a:pPr marL="2057400" lvl="4" indent="-228600">
              <a:buFontTx/>
              <a:buNone/>
            </a:pPr>
            <a:r>
              <a:rPr lang="en-US" altLang="ko-KR" sz="1400" smtClean="0">
                <a:latin typeface="Arial" charset="0"/>
                <a:cs typeface="Arial" charset="0"/>
              </a:rPr>
              <a:t>	➋ </a:t>
            </a:r>
            <a:r>
              <a:rPr lang="ko-KR" altLang="en-US" sz="1400" smtClean="0">
                <a:latin typeface="Arial" charset="0"/>
                <a:cs typeface="Arial" charset="0"/>
              </a:rPr>
              <a:t>구매자가 점차 늘면 빈도수는 증가하고 향상도는 그에 비례하여 떨어진다</a:t>
            </a:r>
            <a:r>
              <a:rPr lang="en-US" altLang="ko-KR" sz="1400" smtClean="0">
                <a:latin typeface="Arial" charset="0"/>
                <a:cs typeface="Arial" charset="0"/>
              </a:rPr>
              <a:t>.</a:t>
            </a:r>
          </a:p>
          <a:p>
            <a:pPr marL="2057400" lvl="4" indent="-228600">
              <a:buFontTx/>
              <a:buNone/>
            </a:pPr>
            <a:r>
              <a:rPr lang="en-US" altLang="ko-KR" sz="1400" smtClean="0">
                <a:latin typeface="Arial" charset="0"/>
                <a:cs typeface="Arial" charset="0"/>
              </a:rPr>
              <a:t>	➌ </a:t>
            </a:r>
            <a:r>
              <a:rPr lang="ko-KR" altLang="en-US" sz="1400" smtClean="0">
                <a:latin typeface="Arial" charset="0"/>
                <a:cs typeface="Arial" charset="0"/>
              </a:rPr>
              <a:t>그러면 쇼핑몰에서 연관 규칙의 계산 결과를 이용할 때 향상도 값이 높은 것을     신상품 목록으로 보여준다</a:t>
            </a:r>
            <a:r>
              <a:rPr lang="en-US" altLang="ko-KR" sz="1400" smtClean="0">
                <a:latin typeface="Arial" charset="0"/>
                <a:cs typeface="Arial" charset="0"/>
              </a:rPr>
              <a:t>.</a:t>
            </a:r>
          </a:p>
          <a:p>
            <a:pPr marL="2057400" lvl="4" indent="-228600">
              <a:buFontTx/>
              <a:buNone/>
            </a:pPr>
            <a:r>
              <a:rPr lang="en-US" altLang="ko-KR" sz="1400" smtClean="0">
                <a:latin typeface="Arial" charset="0"/>
                <a:cs typeface="Arial" charset="0"/>
              </a:rPr>
              <a:t>	➍ </a:t>
            </a:r>
            <a:r>
              <a:rPr lang="ko-KR" altLang="en-US" sz="1400" smtClean="0">
                <a:latin typeface="Arial" charset="0"/>
                <a:cs typeface="Arial" charset="0"/>
              </a:rPr>
              <a:t>향상도의 의미를 앞으로 더 많이 팔릴 상품으로 여긴다</a:t>
            </a:r>
            <a:r>
              <a:rPr lang="en-US" altLang="ko-KR" sz="1400" smtClean="0">
                <a:latin typeface="Arial" charset="0"/>
                <a:cs typeface="Arial" charset="0"/>
              </a:rPr>
              <a:t>.</a:t>
            </a:r>
            <a:endParaRPr lang="ko-KR" altLang="en-US" sz="14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200" b="1" smtClean="0">
                <a:solidFill>
                  <a:schemeClr val="bg1"/>
                </a:solidFill>
              </a:rPr>
              <a:t>연관규칙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6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chemeClr val="bg1"/>
                </a:solidFill>
              </a:rPr>
              <a:t>        </a:t>
            </a:r>
            <a:endParaRPr lang="en-US" altLang="ko-KR" sz="30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83931" y="1196975"/>
            <a:ext cx="8376138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09625" indent="-1619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  <a:defRPr/>
            </a:pPr>
            <a:r>
              <a:rPr lang="ko-KR" altLang="en-US" b="1" dirty="0" smtClean="0"/>
              <a:t>실습 개요</a:t>
            </a:r>
            <a:endParaRPr lang="en-US" altLang="ko-KR" b="1" dirty="0" smtClean="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r>
              <a:rPr lang="ko-KR" altLang="en-US" sz="1600" dirty="0" smtClean="0"/>
              <a:t>관련 문서 및 파일</a:t>
            </a:r>
            <a:r>
              <a:rPr lang="en-US" altLang="ko-KR" sz="1600" dirty="0" smtClean="0"/>
              <a:t> 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dirty="0" smtClean="0"/>
              <a:t>Virtual Box </a:t>
            </a:r>
            <a:r>
              <a:rPr lang="ko-KR" altLang="en-US" sz="1400" dirty="0" smtClean="0"/>
              <a:t>설치 파일 </a:t>
            </a:r>
            <a:r>
              <a:rPr lang="en-US" altLang="ko-KR" sz="1400" dirty="0" smtClean="0"/>
              <a:t>: VirtualBox-4.3.8-92456-Win.exe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dirty="0" smtClean="0"/>
              <a:t>Linux DVD</a:t>
            </a:r>
            <a:r>
              <a:rPr lang="ko-KR" altLang="en-US" sz="1400" dirty="0" smtClean="0"/>
              <a:t> 파일 </a:t>
            </a:r>
            <a:r>
              <a:rPr lang="en-US" altLang="ko-KR" sz="1400" dirty="0" smtClean="0"/>
              <a:t>: CentOS-6.5-i386-bin-DVD1.iso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r>
              <a:rPr lang="ko-KR" altLang="en-US" sz="1600" dirty="0" smtClean="0"/>
              <a:t>설치 개요</a:t>
            </a:r>
            <a:r>
              <a:rPr lang="en-US" altLang="ko-KR" sz="1600" dirty="0" smtClean="0"/>
              <a:t> 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ko-KR" altLang="en-US" sz="1400" dirty="0" smtClean="0"/>
              <a:t>물리 머신</a:t>
            </a:r>
            <a:r>
              <a:rPr lang="en-US" altLang="ko-KR" sz="1400" dirty="0" smtClean="0"/>
              <a:t>(PC</a:t>
            </a:r>
            <a:r>
              <a:rPr lang="ko-KR" altLang="en-US" sz="1400" dirty="0" smtClean="0"/>
              <a:t>급</a:t>
            </a:r>
            <a:r>
              <a:rPr lang="en-US" altLang="ko-KR" sz="1400" dirty="0" smtClean="0"/>
              <a:t>) 1</a:t>
            </a:r>
            <a:r>
              <a:rPr lang="ko-KR" altLang="en-US" sz="1400" dirty="0" smtClean="0"/>
              <a:t>대에 </a:t>
            </a:r>
            <a:r>
              <a:rPr lang="en-US" altLang="ko-KR" sz="1400" dirty="0" smtClean="0"/>
              <a:t>Virtual Box</a:t>
            </a:r>
            <a:r>
              <a:rPr lang="ko-KR" altLang="en-US" sz="1400" dirty="0" smtClean="0"/>
              <a:t>를 설치하고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대의 가상 </a:t>
            </a:r>
            <a:r>
              <a:rPr lang="ko-KR" altLang="en-US" sz="1400" dirty="0" err="1" smtClean="0"/>
              <a:t>머신을</a:t>
            </a:r>
            <a:r>
              <a:rPr lang="ko-KR" altLang="en-US" sz="1400" dirty="0" smtClean="0"/>
              <a:t> 생성하여</a:t>
            </a:r>
            <a:endParaRPr lang="en-US" altLang="ko-KR" sz="1400" dirty="0" smtClean="0"/>
          </a:p>
          <a:p>
            <a:pPr marL="442912" lvl="2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err="1" smtClean="0"/>
              <a:t>하둡</a:t>
            </a:r>
            <a:r>
              <a:rPr lang="ko-KR" altLang="en-US" sz="1400" dirty="0" smtClean="0"/>
              <a:t> 클러스터를 구성하는 것을 목표로 함</a:t>
            </a:r>
            <a:r>
              <a:rPr lang="en-US" altLang="ko-KR" sz="1400" dirty="0" smtClean="0"/>
              <a:t>.</a:t>
            </a:r>
          </a:p>
          <a:p>
            <a:pPr marL="442912" lvl="2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ko-KR" sz="1400" b="1" dirty="0" smtClean="0">
                <a:solidFill>
                  <a:srgbClr val="C00000"/>
                </a:solidFill>
              </a:rPr>
              <a:t>[NOTE]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본 과정의 실습에서는 개인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PC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에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Virtual Box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를 설치하고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1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대의 가상 </a:t>
            </a:r>
            <a:r>
              <a:rPr lang="ko-KR" altLang="en-US" sz="1400" b="1" dirty="0" err="1" smtClean="0">
                <a:solidFill>
                  <a:srgbClr val="C00000"/>
                </a:solidFill>
              </a:rPr>
              <a:t>머신만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C00000"/>
                </a:solidFill>
              </a:rPr>
              <a:t>만듬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r>
              <a:rPr lang="ko-KR" altLang="en-US" sz="1600" dirty="0" smtClean="0"/>
              <a:t>실습 순서</a:t>
            </a:r>
            <a:r>
              <a:rPr lang="en-US" altLang="ko-KR" sz="1600" dirty="0" smtClean="0"/>
              <a:t> 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b="1" dirty="0" smtClean="0">
                <a:solidFill>
                  <a:srgbClr val="C00000"/>
                </a:solidFill>
              </a:rPr>
              <a:t>[Step 1] </a:t>
            </a:r>
            <a:r>
              <a:rPr lang="en-US" altLang="ko-KR" sz="1400" dirty="0" smtClean="0"/>
              <a:t>Virtual Box </a:t>
            </a:r>
            <a:r>
              <a:rPr lang="ko-KR" altLang="en-US" sz="1400" dirty="0" smtClean="0"/>
              <a:t>설치 및 설정</a:t>
            </a:r>
            <a:endParaRPr lang="en-US" altLang="ko-KR" sz="1400" dirty="0" smtClean="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dirty="0" smtClean="0"/>
              <a:t>1</a:t>
            </a:r>
            <a:r>
              <a:rPr lang="ko-KR" altLang="en-US" sz="1400" dirty="0" smtClean="0"/>
              <a:t>대의 </a:t>
            </a:r>
            <a:r>
              <a:rPr lang="ko-KR" altLang="en-US" sz="1400" dirty="0" err="1" smtClean="0"/>
              <a:t>가상머신을</a:t>
            </a:r>
            <a:r>
              <a:rPr lang="ko-KR" altLang="en-US" sz="1400" dirty="0" smtClean="0"/>
              <a:t> 생성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호스트명</a:t>
            </a:r>
            <a:r>
              <a:rPr lang="en-US" altLang="ko-KR" sz="1400" dirty="0" smtClean="0"/>
              <a:t>(hadoop01)</a:t>
            </a:r>
          </a:p>
          <a:p>
            <a:pPr marL="442912" lvl="2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ko-KR" sz="1400" dirty="0" smtClean="0"/>
              <a:t>  -&gt; Linux </a:t>
            </a:r>
            <a:r>
              <a:rPr lang="ko-KR" altLang="en-US" sz="1400" dirty="0" smtClean="0"/>
              <a:t>설치 </a:t>
            </a:r>
            <a:r>
              <a:rPr lang="en-US" altLang="ko-KR" sz="1400" dirty="0" smtClean="0"/>
              <a:t>-&gt; </a:t>
            </a:r>
            <a:r>
              <a:rPr lang="ko-KR" altLang="en-US" sz="1400" dirty="0" err="1" smtClean="0"/>
              <a:t>하둡</a:t>
            </a:r>
            <a:r>
              <a:rPr lang="ko-KR" altLang="en-US" sz="1400" dirty="0" smtClean="0"/>
              <a:t> 설치 </a:t>
            </a:r>
            <a:r>
              <a:rPr lang="en-US" altLang="ko-KR" sz="1400" dirty="0" smtClean="0"/>
              <a:t>-&gt;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[Step 2] </a:t>
            </a:r>
            <a:r>
              <a:rPr lang="ko-KR" altLang="en-US" sz="1400" dirty="0" err="1" smtClean="0"/>
              <a:t>피그</a:t>
            </a:r>
            <a:r>
              <a:rPr lang="ko-KR" altLang="en-US" sz="1400" dirty="0" smtClean="0"/>
              <a:t> 설치 </a:t>
            </a:r>
            <a:endParaRPr lang="en-US" altLang="ko-KR" sz="1400" dirty="0" smtClean="0"/>
          </a:p>
          <a:p>
            <a:pPr marL="442912" lvl="2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ko-KR" sz="1400" dirty="0"/>
              <a:t> -&gt; </a:t>
            </a:r>
            <a:r>
              <a:rPr lang="en-US" altLang="ko-KR" sz="1400" b="1" dirty="0">
                <a:solidFill>
                  <a:srgbClr val="C00000"/>
                </a:solidFill>
              </a:rPr>
              <a:t>[Step 3]</a:t>
            </a:r>
            <a:r>
              <a:rPr lang="en-US" altLang="ko-KR" sz="1400" dirty="0"/>
              <a:t> APM</a:t>
            </a:r>
            <a:r>
              <a:rPr lang="ko-KR" altLang="en-US" sz="1400" dirty="0"/>
              <a:t>설치 </a:t>
            </a:r>
            <a:r>
              <a:rPr lang="en-US" altLang="ko-KR" sz="1400" dirty="0"/>
              <a:t>-&gt; </a:t>
            </a:r>
            <a:r>
              <a:rPr lang="ko-KR" altLang="en-US" sz="1400" dirty="0" err="1"/>
              <a:t>하이브설치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 err="1"/>
              <a:t>스쿱</a:t>
            </a:r>
            <a:r>
              <a:rPr lang="ko-KR" altLang="en-US" sz="1400" dirty="0"/>
              <a:t> 설치</a:t>
            </a:r>
            <a:r>
              <a:rPr lang="en-US" altLang="ko-KR" sz="1400" dirty="0"/>
              <a:t>  -&gt; </a:t>
            </a:r>
            <a:r>
              <a:rPr lang="en-US" altLang="ko-KR" sz="1400" b="1" dirty="0">
                <a:solidFill>
                  <a:srgbClr val="C00000"/>
                </a:solidFill>
              </a:rPr>
              <a:t>[Step 4]</a:t>
            </a:r>
            <a:r>
              <a:rPr lang="en-US" altLang="ko-KR" sz="1400" dirty="0"/>
              <a:t> Shark/Spark </a:t>
            </a:r>
            <a:r>
              <a:rPr lang="ko-KR" altLang="en-US" sz="1400" dirty="0"/>
              <a:t>설치 </a:t>
            </a:r>
            <a:endParaRPr lang="en-US" altLang="ko-KR" sz="1400" dirty="0" smtClean="0"/>
          </a:p>
          <a:p>
            <a:pPr marL="442912" lvl="2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ko-KR" sz="1400" dirty="0" smtClean="0">
                <a:solidFill>
                  <a:srgbClr val="000000"/>
                </a:solidFill>
              </a:rPr>
              <a:t> </a:t>
            </a:r>
            <a:r>
              <a:rPr lang="en-US" altLang="ko-KR" sz="1400" dirty="0">
                <a:solidFill>
                  <a:srgbClr val="000000"/>
                </a:solidFill>
              </a:rPr>
              <a:t>-&gt; </a:t>
            </a:r>
            <a:r>
              <a:rPr lang="en-US" altLang="ko-KR" sz="1400" b="1" dirty="0">
                <a:solidFill>
                  <a:srgbClr val="C00000"/>
                </a:solidFill>
              </a:rPr>
              <a:t>[Step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5]</a:t>
            </a:r>
            <a:r>
              <a:rPr lang="en-US" altLang="ko-KR" sz="1400" dirty="0" smtClean="0">
                <a:solidFill>
                  <a:srgbClr val="000000"/>
                </a:solidFill>
              </a:rPr>
              <a:t> Zookeeper </a:t>
            </a:r>
            <a:r>
              <a:rPr lang="ko-KR" altLang="en-US" sz="1400" dirty="0" smtClean="0">
                <a:solidFill>
                  <a:srgbClr val="000000"/>
                </a:solidFill>
              </a:rPr>
              <a:t>설치</a:t>
            </a:r>
            <a:endParaRPr lang="en-US" altLang="ko-KR" sz="1600" dirty="0" smtClean="0"/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866775" y="152400"/>
            <a:ext cx="8026400" cy="59690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lang="ko-KR" altLang="en-US" sz="3200" b="1" kern="1200" spc="-150" dirty="0">
                <a:solidFill>
                  <a:srgbClr val="4F784C"/>
                </a:solidFill>
                <a:latin typeface="+mj-ea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</a:rPr>
              <a:t>가상 머신 실습 환경</a:t>
            </a:r>
            <a:endParaRPr lang="ko-KR" altLang="en-US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143000" lvl="2" indent="-228600">
              <a:buFontTx/>
              <a:buNone/>
            </a:pPr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64516" name="Picture 4" descr="표09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4" y="1314450"/>
            <a:ext cx="91458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ko-KR" altLang="en-US" sz="3200" b="1" smtClean="0">
                <a:solidFill>
                  <a:schemeClr val="bg1"/>
                </a:solidFill>
              </a:rPr>
              <a:t>연관규칙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ko-KR" altLang="en-US" sz="2000" smtClean="0">
                <a:latin typeface="Arial" charset="0"/>
                <a:cs typeface="Times New Roman" pitchFamily="18" charset="0"/>
              </a:rPr>
              <a:t>피그를 이용한 연관 규칙 구현</a:t>
            </a: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하둡 에코시스템 중 피그라틴 스크립트로 연관 규칙 기법 구현하는 방법</a:t>
            </a:r>
          </a:p>
          <a:p>
            <a:pPr marL="1600200" lvl="3" indent="-228600">
              <a:buFontTx/>
              <a:buNone/>
            </a:pPr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65540" name="Picture 4" descr="img09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8" y="2214563"/>
            <a:ext cx="8922279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1" name="Picture 5" descr="표09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8" y="4508500"/>
            <a:ext cx="8483733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0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endParaRPr lang="ko-KR" altLang="en-US" sz="2000" smtClean="0">
              <a:latin typeface="Arial" charset="0"/>
              <a:cs typeface="Arial" charset="0"/>
            </a:endParaRPr>
          </a:p>
          <a:p>
            <a:pPr marL="1600200" lvl="3" indent="-228600">
              <a:buFontTx/>
              <a:buNone/>
            </a:pPr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66566" name="Picture 6" descr="표09-5(계속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1066564"/>
            <a:ext cx="697203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8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28464" y="1314450"/>
            <a:ext cx="8622796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피그가 설치된 디렉토리에는 개발자를 위한 데이터셋이 몇 개 있다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. </a:t>
            </a:r>
          </a:p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이 중 피그 튜토리얼에서 자주 언급되는 파일 하나를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HDFS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에 저장한 후 파일 시스템 명령어를 사용하는 방법</a:t>
            </a: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67588" name="Picture 4" descr="img09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8" y="2349501"/>
            <a:ext cx="8289396" cy="396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9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endParaRPr lang="ko-KR" altLang="en-US" sz="1800" smtClean="0">
              <a:latin typeface="Arial" charset="0"/>
              <a:cs typeface="Times New Roman" pitchFamily="18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68613" name="Picture 5" descr="표09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2" y="1042988"/>
            <a:ext cx="4631398" cy="17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표09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927945"/>
            <a:ext cx="8727943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2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내용 개체 틀 2"/>
          <p:cNvSpPr>
            <a:spLocks noGrp="1"/>
          </p:cNvSpPr>
          <p:nvPr>
            <p:ph sz="quarter" idx="4294967295"/>
          </p:nvPr>
        </p:nvSpPr>
        <p:spPr>
          <a:xfrm>
            <a:off x="-10286" y="1160748"/>
            <a:ext cx="852199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연관규칙의 설계</a:t>
            </a:r>
          </a:p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가장 기본적인 아이템 연관 규칙 적용</a:t>
            </a:r>
          </a:p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특정 아이템 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A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를 선택한 고객에게 추천할 아이템 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B 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목록에서 우선순위를 구하기 위해 지지도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, 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신뢰도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, 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향상도 계산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다이어그램을 통해 데이터의 흐름 파악 </a:t>
            </a:r>
            <a:r>
              <a:rPr lang="en-US" altLang="ko-KR" sz="1600" smtClean="0">
                <a:latin typeface="Arial" charset="0"/>
                <a:cs typeface="Arial" charset="0"/>
              </a:rPr>
              <a:t>: </a:t>
            </a:r>
            <a:r>
              <a:rPr lang="ko-KR" altLang="en-US" sz="1600" smtClean="0">
                <a:latin typeface="Arial" charset="0"/>
                <a:cs typeface="Arial" charset="0"/>
              </a:rPr>
              <a:t>의사코드로 작성한 후 피그 언어를 사용해 다이어그램을 완성</a:t>
            </a:r>
          </a:p>
          <a:p>
            <a:pPr marL="1600200" lvl="3" indent="-228600"/>
            <a:r>
              <a:rPr lang="ko-KR" altLang="en-US" sz="1600" smtClean="0">
                <a:latin typeface="Arial" charset="0"/>
                <a:cs typeface="Arial" charset="0"/>
              </a:rPr>
              <a:t>연관 규칙의 계산은 크게 세 단계로 구분 </a:t>
            </a:r>
          </a:p>
          <a:p>
            <a:pPr marL="2057400" lvl="4" indent="-228600"/>
            <a:r>
              <a:rPr lang="ko-KR" altLang="en-US" sz="1400" smtClean="0">
                <a:latin typeface="Arial" charset="0"/>
                <a:cs typeface="Arial" charset="0"/>
              </a:rPr>
              <a:t>첫 번째는 아이템 </a:t>
            </a:r>
            <a:r>
              <a:rPr lang="en-US" altLang="ko-KR" sz="1400" smtClean="0">
                <a:latin typeface="Arial" charset="0"/>
                <a:cs typeface="Arial" charset="0"/>
              </a:rPr>
              <a:t>A</a:t>
            </a:r>
            <a:r>
              <a:rPr lang="ko-KR" altLang="en-US" sz="1400" smtClean="0">
                <a:latin typeface="Arial" charset="0"/>
                <a:cs typeface="Arial" charset="0"/>
              </a:rPr>
              <a:t>의 빈도수 계산</a:t>
            </a:r>
            <a:r>
              <a:rPr lang="en-US" altLang="ko-KR" sz="1400" smtClean="0">
                <a:latin typeface="Arial" charset="0"/>
                <a:cs typeface="Arial" charset="0"/>
              </a:rPr>
              <a:t>, </a:t>
            </a:r>
            <a:r>
              <a:rPr lang="ko-KR" altLang="en-US" sz="1400" smtClean="0">
                <a:latin typeface="Arial" charset="0"/>
                <a:cs typeface="Arial" charset="0"/>
              </a:rPr>
              <a:t>두 번째는 아이템 </a:t>
            </a:r>
            <a:r>
              <a:rPr lang="en-US" altLang="ko-KR" sz="1400" smtClean="0">
                <a:latin typeface="Arial" charset="0"/>
                <a:cs typeface="Arial" charset="0"/>
              </a:rPr>
              <a:t>A</a:t>
            </a:r>
            <a:r>
              <a:rPr lang="ko-KR" altLang="en-US" sz="1400" smtClean="0">
                <a:latin typeface="Arial" charset="0"/>
                <a:cs typeface="Arial" charset="0"/>
              </a:rPr>
              <a:t>와 아이템 </a:t>
            </a:r>
            <a:r>
              <a:rPr lang="en-US" altLang="ko-KR" sz="1400" smtClean="0">
                <a:latin typeface="Arial" charset="0"/>
                <a:cs typeface="Arial" charset="0"/>
              </a:rPr>
              <a:t>B</a:t>
            </a:r>
            <a:r>
              <a:rPr lang="ko-KR" altLang="en-US" sz="1400" smtClean="0">
                <a:latin typeface="Arial" charset="0"/>
                <a:cs typeface="Arial" charset="0"/>
              </a:rPr>
              <a:t>의 조합에 대한 빈도수 계산</a:t>
            </a:r>
            <a:r>
              <a:rPr lang="en-US" altLang="ko-KR" sz="1400" smtClean="0">
                <a:latin typeface="Arial" charset="0"/>
                <a:cs typeface="Arial" charset="0"/>
              </a:rPr>
              <a:t>, </a:t>
            </a:r>
            <a:r>
              <a:rPr lang="ko-KR" altLang="en-US" sz="1400" smtClean="0">
                <a:latin typeface="Arial" charset="0"/>
                <a:cs typeface="Arial" charset="0"/>
              </a:rPr>
              <a:t>마지막은 두 아이템 </a:t>
            </a:r>
            <a:r>
              <a:rPr lang="en-US" altLang="ko-KR" sz="1400" smtClean="0">
                <a:latin typeface="Arial" charset="0"/>
                <a:cs typeface="Arial" charset="0"/>
              </a:rPr>
              <a:t>(A∩B)</a:t>
            </a:r>
            <a:r>
              <a:rPr lang="ko-KR" altLang="en-US" sz="1400" smtClean="0">
                <a:latin typeface="Arial" charset="0"/>
                <a:cs typeface="Arial" charset="0"/>
              </a:rPr>
              <a:t>의 지지도</a:t>
            </a:r>
            <a:r>
              <a:rPr lang="en-US" altLang="ko-KR" sz="1400" smtClean="0">
                <a:latin typeface="Arial" charset="0"/>
                <a:cs typeface="Arial" charset="0"/>
              </a:rPr>
              <a:t>, </a:t>
            </a:r>
            <a:r>
              <a:rPr lang="ko-KR" altLang="en-US" sz="1400" smtClean="0">
                <a:latin typeface="Arial" charset="0"/>
                <a:cs typeface="Arial" charset="0"/>
              </a:rPr>
              <a:t>신뢰도</a:t>
            </a:r>
            <a:r>
              <a:rPr lang="en-US" altLang="ko-KR" sz="1400" smtClean="0">
                <a:latin typeface="Arial" charset="0"/>
                <a:cs typeface="Arial" charset="0"/>
              </a:rPr>
              <a:t>,</a:t>
            </a:r>
            <a:r>
              <a:rPr lang="ko-KR" altLang="en-US" sz="1400" smtClean="0">
                <a:latin typeface="Arial" charset="0"/>
                <a:cs typeface="Arial" charset="0"/>
              </a:rPr>
              <a:t>향상도를 계산</a:t>
            </a:r>
            <a:endParaRPr lang="en-US" altLang="ko-KR" sz="14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70660" name="Picture 4" descr="그림09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117" y="944724"/>
            <a:ext cx="6268640" cy="58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4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73733" name="Picture 5" descr="그림09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" b="778"/>
          <a:stretch>
            <a:fillRect/>
          </a:stretch>
        </p:blipFill>
        <p:spPr bwMode="auto">
          <a:xfrm>
            <a:off x="2954603" y="950738"/>
            <a:ext cx="3940043" cy="586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25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74757" name="Picture 5" descr="그림09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944724"/>
            <a:ext cx="6466417" cy="586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피그라틴을 이용한 연관규칙의 구현</a:t>
            </a:r>
          </a:p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첫 번째 단계 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: step1.pig</a:t>
            </a: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72709" name="Picture 5" descr="img09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2"/>
          <a:stretch>
            <a:fillRect/>
          </a:stretch>
        </p:blipFill>
        <p:spPr bwMode="auto">
          <a:xfrm>
            <a:off x="1442906" y="2079625"/>
            <a:ext cx="7362428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66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chemeClr val="bg1"/>
                </a:solidFill>
              </a:rPr>
              <a:t>        </a:t>
            </a:r>
            <a:endParaRPr lang="en-US" altLang="ko-KR" sz="3000" b="1">
              <a:solidFill>
                <a:schemeClr val="bg1"/>
              </a:solidFill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83931" y="1196976"/>
            <a:ext cx="8376138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b="1"/>
              <a:t>실습 </a:t>
            </a:r>
            <a:r>
              <a:rPr lang="en-US" altLang="ko-KR" b="1"/>
              <a:t>1</a:t>
            </a:r>
            <a:r>
              <a:rPr lang="ko-KR" altLang="en-US" b="1"/>
              <a:t>단계 </a:t>
            </a:r>
            <a:r>
              <a:rPr lang="en-US" altLang="ko-KR" b="1"/>
              <a:t>: Virtual Box </a:t>
            </a:r>
            <a:r>
              <a:rPr lang="ko-KR" altLang="en-US" b="1"/>
              <a:t>설치</a:t>
            </a:r>
            <a:endParaRPr lang="en-US" altLang="ko-KR" b="1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600"/>
              <a:t>Virtual Box </a:t>
            </a:r>
            <a:r>
              <a:rPr lang="ko-KR" altLang="en-US" sz="1600"/>
              <a:t>설치</a:t>
            </a:r>
            <a:r>
              <a:rPr lang="en-US" altLang="ko-KR" sz="1600"/>
              <a:t> </a:t>
            </a:r>
            <a:r>
              <a:rPr lang="en-US" altLang="ko-KR" sz="1600" b="1">
                <a:solidFill>
                  <a:srgbClr val="C00000"/>
                </a:solidFill>
              </a:rPr>
              <a:t> 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r>
              <a:rPr lang="ko-KR" altLang="en-US" sz="1400"/>
              <a:t>파일 </a:t>
            </a:r>
            <a:r>
              <a:rPr lang="en-US" altLang="ko-KR" sz="1400"/>
              <a:t>: VirtualBox-4.3.8-92456-Win.exe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r>
              <a:rPr lang="en-US" altLang="ko-KR" sz="1400" b="1">
                <a:solidFill>
                  <a:srgbClr val="C00000"/>
                </a:solidFill>
              </a:rPr>
              <a:t>[</a:t>
            </a:r>
            <a:r>
              <a:rPr lang="ko-KR" altLang="en-US" sz="1400" b="1">
                <a:solidFill>
                  <a:srgbClr val="C00000"/>
                </a:solidFill>
              </a:rPr>
              <a:t>실행</a:t>
            </a:r>
            <a:r>
              <a:rPr lang="en-US" altLang="ko-KR" sz="1400" b="1">
                <a:solidFill>
                  <a:srgbClr val="C00000"/>
                </a:solidFill>
              </a:rPr>
              <a:t>]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endParaRPr lang="en-US" altLang="ko-KR" sz="140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600"/>
              <a:t>설치 시 유의사항</a:t>
            </a:r>
            <a:r>
              <a:rPr lang="en-US" altLang="ko-KR" sz="1600"/>
              <a:t> 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r>
              <a:rPr lang="ko-KR" altLang="en-US" sz="1400"/>
              <a:t>네트워크에 문제가 발생할 경우 </a:t>
            </a:r>
            <a:r>
              <a:rPr lang="en-US" altLang="ko-KR" sz="1400"/>
              <a:t>Virtual Box</a:t>
            </a:r>
            <a:r>
              <a:rPr lang="ko-KR" altLang="en-US" sz="1400"/>
              <a:t>를 삭제한 후 </a:t>
            </a:r>
            <a:r>
              <a:rPr lang="en-US" altLang="ko-KR" sz="1400"/>
              <a:t>PC</a:t>
            </a:r>
            <a:r>
              <a:rPr lang="ko-KR" altLang="en-US" sz="1400"/>
              <a:t>를 리부팅하고 다시 설치하세요</a:t>
            </a:r>
            <a:r>
              <a:rPr lang="en-US" altLang="ko-KR" sz="1400"/>
              <a:t>.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r>
              <a:rPr lang="en-US" altLang="ko-KR" sz="1400"/>
              <a:t>[Install] </a:t>
            </a:r>
            <a:r>
              <a:rPr lang="ko-KR" altLang="en-US" sz="1400"/>
              <a:t>과정에서 다음과 같은 창이 뜹니다</a:t>
            </a:r>
            <a:r>
              <a:rPr lang="en-US" altLang="ko-KR" sz="1400"/>
              <a:t>.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endParaRPr lang="en-US" altLang="ko-KR" sz="14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90" y="4143376"/>
            <a:ext cx="4756638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사각형 설명선 4"/>
          <p:cNvSpPr/>
          <p:nvPr/>
        </p:nvSpPr>
        <p:spPr>
          <a:xfrm>
            <a:off x="1115158" y="4143376"/>
            <a:ext cx="1729154" cy="822325"/>
          </a:xfrm>
          <a:prstGeom prst="wedgeRectCallout">
            <a:avLst>
              <a:gd name="adj1" fmla="val 78205"/>
              <a:gd name="adj2" fmla="val 1341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[v] </a:t>
            </a:r>
            <a:r>
              <a:rPr lang="ko-KR" altLang="en-US" sz="1400"/>
              <a:t>체크하세요</a:t>
            </a: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866775" y="152400"/>
            <a:ext cx="8026400" cy="59690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lang="ko-KR" altLang="en-US" sz="3200" b="1" kern="1200" spc="-150" dirty="0">
                <a:solidFill>
                  <a:srgbClr val="4F784C"/>
                </a:solidFill>
                <a:latin typeface="+mj-ea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</a:rPr>
              <a:t>가상 머신 실습 환경</a:t>
            </a:r>
            <a:endParaRPr lang="ko-KR" altLang="en-US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3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작성한 코드를 로컬 모드에서 실행하고 그 결과</a:t>
            </a: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75781" name="Picture 5" descr="img09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117" y="1719264"/>
            <a:ext cx="6435460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5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내용 개체 틀 2"/>
          <p:cNvSpPr>
            <a:spLocks noGrp="1"/>
          </p:cNvSpPr>
          <p:nvPr>
            <p:ph sz="quarter" idx="4294967295"/>
          </p:nvPr>
        </p:nvSpPr>
        <p:spPr>
          <a:xfrm>
            <a:off x="0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다음 단계의 작업을 쉽게 하기 위해 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one_count/part-r-00000 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파일을 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one_count.txt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로 복사</a:t>
            </a: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76805" name="Picture 5" descr="img09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61"/>
          <a:stretch>
            <a:fillRect/>
          </a:stretch>
        </p:blipFill>
        <p:spPr bwMode="auto">
          <a:xfrm>
            <a:off x="920552" y="2175741"/>
            <a:ext cx="804518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84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두 번째 단계 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: step2.pig</a:t>
            </a: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77829" name="Picture 5" descr="img09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2" y="1673225"/>
            <a:ext cx="8433858" cy="49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0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피그 셸에 접속하여 다음과 같이 스크립트를 한 줄씩 실행</a:t>
            </a:r>
          </a:p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쉽게 설명하기 위해 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grunt&gt; 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사이에 번호 추가</a:t>
            </a: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78853" name="Picture 5" descr="img09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096249"/>
            <a:ext cx="9020307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6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  <a:buFontTx/>
              <a:buNone/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79877" name="Picture 5" descr="표09-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584326"/>
            <a:ext cx="9214644" cy="291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dump 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명령어 실행</a:t>
            </a: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80902" name="Picture 6" descr="img09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0" y="1808164"/>
            <a:ext cx="9068461" cy="306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2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illustrate 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명령어 실행</a:t>
            </a: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81925" name="Picture 5" descr="img09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7" y="1854201"/>
            <a:ext cx="8676348" cy="45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3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순열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(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조합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)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을 구하는 코드 실행</a:t>
            </a: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82949" name="Picture 5" descr="img09-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0" y="1844824"/>
            <a:ext cx="8972153" cy="42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66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ko-KR" altLang="en-US" sz="1600" smtClean="0">
                <a:latin typeface="Arial" charset="0"/>
                <a:cs typeface="Times New Roman" pitchFamily="18" charset="0"/>
              </a:rPr>
              <a:t>데이터와 동작원리</a:t>
            </a: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84997" name="Picture 5" descr="표09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6" y="1763713"/>
            <a:ext cx="755676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08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DUMP 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명령어를 통해 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combineAB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의 데이터 확인</a:t>
            </a: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86021" name="Picture 5" descr="img09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19" y="1763714"/>
            <a:ext cx="9187127" cy="24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6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chemeClr val="bg1"/>
                </a:solidFill>
              </a:rPr>
              <a:t>        </a:t>
            </a:r>
            <a:endParaRPr lang="en-US" altLang="ko-KR" sz="3000" b="1">
              <a:solidFill>
                <a:schemeClr val="bg1"/>
              </a:solidFill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83931" y="1196976"/>
            <a:ext cx="8376138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b="1"/>
              <a:t>[</a:t>
            </a:r>
            <a:r>
              <a:rPr lang="ko-KR" altLang="en-US" b="1"/>
              <a:t>계속</a:t>
            </a:r>
            <a:r>
              <a:rPr lang="en-US" altLang="ko-KR" b="1"/>
              <a:t>]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en-US" altLang="ko-KR" sz="1600"/>
              <a:t>Virtual Box </a:t>
            </a:r>
            <a:r>
              <a:rPr lang="ko-KR" altLang="en-US" sz="1600"/>
              <a:t>설정</a:t>
            </a:r>
            <a:r>
              <a:rPr lang="en-US" altLang="ko-KR" sz="1600"/>
              <a:t> 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r>
              <a:rPr lang="ko-KR" altLang="en-US" sz="1400"/>
              <a:t>가상머신 윈도우에서 쉽게 빠져나올 수 있도록 </a:t>
            </a:r>
            <a:r>
              <a:rPr lang="en-US" altLang="ko-KR" sz="1400"/>
              <a:t>[</a:t>
            </a:r>
            <a:r>
              <a:rPr lang="ko-KR" altLang="en-US" sz="1400"/>
              <a:t>호스트 키 조합</a:t>
            </a:r>
            <a:r>
              <a:rPr lang="en-US" altLang="ko-KR" sz="1400"/>
              <a:t>]</a:t>
            </a:r>
            <a:r>
              <a:rPr lang="ko-KR" altLang="en-US" sz="1400"/>
              <a:t>을 설정</a:t>
            </a:r>
            <a:endParaRPr lang="en-US" altLang="ko-KR" sz="140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r>
              <a:rPr lang="ko-KR" altLang="en-US" sz="1400"/>
              <a:t>파일</a:t>
            </a:r>
            <a:r>
              <a:rPr lang="en-US" altLang="ko-KR" sz="1400"/>
              <a:t>(F) -&gt; [</a:t>
            </a:r>
            <a:r>
              <a:rPr lang="ko-KR" altLang="en-US" sz="1400"/>
              <a:t>환경설정</a:t>
            </a:r>
            <a:r>
              <a:rPr lang="en-US" altLang="ko-KR" sz="1400"/>
              <a:t>] -&gt; </a:t>
            </a:r>
            <a:r>
              <a:rPr lang="ko-KR" altLang="en-US" sz="1400"/>
              <a:t>입력 </a:t>
            </a:r>
            <a:r>
              <a:rPr lang="en-US" altLang="ko-KR" sz="1400"/>
              <a:t>-&gt; </a:t>
            </a:r>
            <a:r>
              <a:rPr lang="ko-KR" altLang="en-US" sz="1400"/>
              <a:t>두번째 </a:t>
            </a:r>
            <a:r>
              <a:rPr lang="en-US" altLang="ko-KR" sz="1400"/>
              <a:t>TAB [</a:t>
            </a:r>
            <a:r>
              <a:rPr lang="ko-KR" altLang="en-US" sz="1400"/>
              <a:t>가상 머신</a:t>
            </a:r>
            <a:r>
              <a:rPr lang="en-US" altLang="ko-KR" sz="1400"/>
              <a:t>(M)]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r>
              <a:rPr lang="ko-KR" altLang="en-US" sz="1400"/>
              <a:t>호스트 키 조합의 단축키를 </a:t>
            </a:r>
            <a:r>
              <a:rPr lang="en-US" altLang="ko-KR" sz="1400"/>
              <a:t>[ Ctrl + Alt ]</a:t>
            </a:r>
            <a:r>
              <a:rPr lang="ko-KR" altLang="en-US" sz="1400"/>
              <a:t>로 변경 후 키보드 </a:t>
            </a:r>
            <a:r>
              <a:rPr lang="en-US" altLang="ko-KR" sz="1400"/>
              <a:t>[</a:t>
            </a:r>
            <a:r>
              <a:rPr lang="ko-KR" altLang="en-US" sz="1400"/>
              <a:t>아래 화살표</a:t>
            </a:r>
            <a:r>
              <a:rPr lang="en-US" altLang="ko-KR" sz="1400"/>
              <a:t>] </a:t>
            </a:r>
            <a:r>
              <a:rPr lang="ko-KR" altLang="en-US" sz="1400"/>
              <a:t>누른 후 </a:t>
            </a:r>
            <a:r>
              <a:rPr lang="en-US" altLang="ko-KR" sz="1400"/>
              <a:t>[</a:t>
            </a:r>
            <a:r>
              <a:rPr lang="ko-KR" altLang="en-US" sz="1400"/>
              <a:t>확인</a:t>
            </a:r>
            <a:r>
              <a:rPr lang="en-US" altLang="ko-KR" sz="1400"/>
              <a:t>]</a:t>
            </a:r>
            <a:r>
              <a:rPr lang="ko-KR" altLang="en-US" sz="1400"/>
              <a:t> </a:t>
            </a:r>
            <a:endParaRPr lang="en-US" altLang="ko-KR" sz="140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</a:pPr>
            <a:endParaRPr lang="en-US" altLang="ko-KR" sz="140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05" y="3141664"/>
            <a:ext cx="478301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사각형 설명선 4"/>
          <p:cNvSpPr/>
          <p:nvPr/>
        </p:nvSpPr>
        <p:spPr>
          <a:xfrm>
            <a:off x="6267450" y="3141664"/>
            <a:ext cx="1727688" cy="822325"/>
          </a:xfrm>
          <a:prstGeom prst="wedgeRectCallout">
            <a:avLst>
              <a:gd name="adj1" fmla="val -116480"/>
              <a:gd name="adj2" fmla="val 1310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/>
              <a:t>Ctrl + Alt</a:t>
            </a:r>
            <a:endParaRPr lang="ko-KR" altLang="en-US" sz="1400"/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866775" y="152400"/>
            <a:ext cx="8026400" cy="59690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lang="ko-KR" altLang="en-US" sz="3200" b="1" kern="1200" spc="-150" dirty="0">
                <a:solidFill>
                  <a:srgbClr val="4F784C"/>
                </a:solidFill>
                <a:latin typeface="+mj-ea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</a:rPr>
              <a:t>가상 머신 실습 환경</a:t>
            </a:r>
            <a:endParaRPr lang="ko-KR" altLang="en-US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3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아이템 (A∩B) 조합의 빈도수를 구하고 그 결과 저장</a:t>
            </a: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88069" name="Picture 5" descr="img09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88" y="1749935"/>
            <a:ext cx="7264400" cy="4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7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CAT 명령어 다음에 파일이 아닌 디렉토리 입력하면 알아서 그 아래 있는 모든 파일의 내용을 보여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줌</a:t>
            </a: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89093" name="Picture 5" descr="img09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063669"/>
            <a:ext cx="9068461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77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en-US" altLang="en-US" sz="1600" smtClean="0">
                <a:latin typeface="Arial" charset="0"/>
                <a:ea typeface="맑은 고딕" pitchFamily="50" charset="-127"/>
                <a:cs typeface="Times New Roman" pitchFamily="18" charset="0"/>
              </a:rPr>
              <a:t>마지막 단계 : step3.pig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(1)</a:t>
            </a: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90117" name="Picture 5" descr="img09-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242" y="1673225"/>
            <a:ext cx="6428581" cy="50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5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en-US" altLang="en-US" sz="1600" smtClean="0">
                <a:latin typeface="Arial" charset="0"/>
                <a:ea typeface="맑은 고딕" pitchFamily="50" charset="-127"/>
                <a:cs typeface="Times New Roman" pitchFamily="18" charset="0"/>
              </a:rPr>
              <a:t>마지막 단계 : step3.pig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(2)</a:t>
            </a: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91141" name="Picture 5" descr="img09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7" y="1808163"/>
            <a:ext cx="9097698" cy="2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4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피그 셸을 벗어나지 않고도 스크립트 전체를 실행할 수 있는 방법</a:t>
            </a:r>
          </a:p>
          <a:p>
            <a:pPr marL="1600200" lvl="3" indent="-228600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피그 셸에서 RUN 명령어를 파일명과 함께 사용</a:t>
            </a: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92165" name="Picture 5" descr="img09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2" y="2145137"/>
            <a:ext cx="8351308" cy="30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61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</a:pPr>
            <a:r>
              <a:rPr lang="en-US" altLang="en-US" sz="1600" smtClean="0">
                <a:latin typeface="Arial" charset="0"/>
                <a:ea typeface="맑은 고딕" pitchFamily="50" charset="-127"/>
                <a:cs typeface="Times New Roman" pitchFamily="18" charset="0"/>
              </a:rPr>
              <a:t>마지막 단계 : step3.pig</a:t>
            </a:r>
            <a:r>
              <a:rPr lang="en-US" altLang="ko-KR" sz="1600" smtClean="0">
                <a:latin typeface="Arial" charset="0"/>
                <a:cs typeface="Times New Roman" pitchFamily="18" charset="0"/>
              </a:rPr>
              <a:t>(2)</a:t>
            </a: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93188" name="Picture 4" descr="img09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7" y="1808163"/>
            <a:ext cx="9097698" cy="2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1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피그 : 어려운 맵리듀스 프로그램을 쉽고 간결하게 도와주는 하둡 에코시스템 </a:t>
            </a:r>
          </a:p>
          <a:p>
            <a:pPr lvl="1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피그라틴 스크립트를 작성하면 피그 셸과 같은 컴파일러이자 실행 환경이 이를 맵리듀스 코드로 변환하여 하둡 클러스터에서 대신 실행</a:t>
            </a:r>
          </a:p>
          <a:p>
            <a:pPr lvl="1">
              <a:spcAft>
                <a:spcPts val="300"/>
              </a:spcAft>
            </a:pPr>
            <a:r>
              <a:rPr lang="en-US" altLang="ko-KR" sz="1600" smtClean="0">
                <a:latin typeface="Arial" charset="0"/>
                <a:cs typeface="Times New Roman" pitchFamily="18" charset="0"/>
              </a:rPr>
              <a:t>맵과 리듀스 각 단계의 데이터 흐름을 잘 알지 못하는 개발자라도 피그라틴 스크립트의 문법과 데이터의 스키마와 값을 보는 방법, 즉 데이터 흐름을 알</a:t>
            </a:r>
            <a:r>
              <a:rPr lang="ko-KR" altLang="en-US" sz="1600" smtClean="0">
                <a:latin typeface="Arial" charset="0"/>
                <a:cs typeface="Times New Roman" pitchFamily="18" charset="0"/>
              </a:rPr>
              <a:t>게 되면 맵리듀스 코드를 작성한 것과 같은 결과를 볼 것</a:t>
            </a:r>
            <a:endParaRPr lang="en-US" altLang="ko-KR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94213" name="Picture 5" descr="img09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" y="3294064"/>
            <a:ext cx="8972154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2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  <a:buFontTx/>
              <a:buNone/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95237" name="Picture 5" descr="그림09-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50" y="1179513"/>
            <a:ext cx="7654792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marL="1600200" lvl="3" indent="-228600">
              <a:spcAft>
                <a:spcPts val="300"/>
              </a:spcAft>
              <a:buFontTx/>
              <a:buNone/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600200" lvl="3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600200" lvl="3" indent="-228600"/>
            <a:endParaRPr lang="ko-KR" altLang="en-US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Arial" charset="0"/>
            </a:endParaRPr>
          </a:p>
          <a:p>
            <a:pPr marL="1600200" lvl="3" indent="-228600">
              <a:spcAft>
                <a:spcPts val="300"/>
              </a:spcAft>
            </a:pPr>
            <a:endParaRPr lang="ko-KR" altLang="en-US" sz="16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endParaRPr lang="en-US" altLang="ko-KR" sz="1600" smtClean="0">
              <a:latin typeface="Arial" charset="0"/>
              <a:cs typeface="Arial" charset="0"/>
            </a:endParaRPr>
          </a:p>
          <a:p>
            <a:pPr marL="1143000" lvl="2" indent="-228600"/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97286" name="Picture 6" descr="그림09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992026"/>
            <a:ext cx="6483615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9" name="Picture 9" descr="img09-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5994400"/>
            <a:ext cx="8951516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 idx="4294967295"/>
          </p:nvPr>
        </p:nvSpPr>
        <p:spPr>
          <a:xfrm>
            <a:off x="488504" y="296652"/>
            <a:ext cx="8695267" cy="596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3200" b="1" smtClean="0">
                <a:solidFill>
                  <a:schemeClr val="bg1"/>
                </a:solidFill>
              </a:rPr>
              <a:t>Pig </a:t>
            </a:r>
            <a:r>
              <a:rPr lang="ko-KR" altLang="en-US" sz="3200" b="1" smtClean="0">
                <a:solidFill>
                  <a:schemeClr val="bg1"/>
                </a:solidFill>
              </a:rPr>
              <a:t>연관규칙 실습</a:t>
            </a:r>
            <a:endParaRPr sz="3200" b="1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3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4400" b="1" smtClean="0">
                <a:solidFill>
                  <a:srgbClr val="000000"/>
                </a:solidFill>
              </a:rPr>
              <a:t>5.4 </a:t>
            </a:r>
            <a:r>
              <a:rPr lang="ko-KR" altLang="en-US" sz="4400" b="1" smtClean="0">
                <a:solidFill>
                  <a:srgbClr val="000000"/>
                </a:solidFill>
              </a:rPr>
              <a:t>데이터와 전처리</a:t>
            </a:r>
            <a:endParaRPr lang="ko-KR" altLang="en-US" sz="4400" b="1">
              <a:solidFill>
                <a:srgbClr val="000000"/>
              </a:solidFill>
            </a:endParaRPr>
          </a:p>
        </p:txBody>
      </p:sp>
      <p:sp>
        <p:nvSpPr>
          <p:cNvPr id="113667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Part V : </a:t>
            </a:r>
            <a:r>
              <a:rPr lang="ko-KR" altLang="en-US" sz="3000" b="1" smtClean="0">
                <a:solidFill>
                  <a:srgbClr val="FFFFFF"/>
                </a:solidFill>
              </a:rPr>
              <a:t>프로젝트</a:t>
            </a:r>
            <a:r>
              <a:rPr lang="en-US" altLang="ko-KR" sz="3000" b="1" smtClean="0">
                <a:solidFill>
                  <a:srgbClr val="FFFFFF"/>
                </a:solidFill>
              </a:rPr>
              <a:t>-</a:t>
            </a:r>
            <a:r>
              <a:rPr lang="ko-KR" altLang="en-US" sz="3000" b="1" smtClean="0">
                <a:solidFill>
                  <a:srgbClr val="FFFFFF"/>
                </a:solidFill>
              </a:rPr>
              <a:t>추천시스템</a:t>
            </a:r>
            <a:endParaRPr lang="ko-KR" altLang="en-US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chemeClr val="bg1"/>
                </a:solidFill>
              </a:rPr>
              <a:t>        </a:t>
            </a:r>
            <a:endParaRPr lang="en-US" altLang="ko-KR" sz="3000" b="1">
              <a:solidFill>
                <a:schemeClr val="bg1"/>
              </a:solidFill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83931" y="1196975"/>
            <a:ext cx="83761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b="1" smtClean="0"/>
              <a:t>가상머신 구축 사례 보기</a:t>
            </a:r>
            <a:endParaRPr lang="en-US" altLang="ko-KR" b="1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600"/>
              <a:t>가상화 인프라 구축</a:t>
            </a:r>
            <a:endParaRPr lang="en-US" altLang="ko-KR" sz="1400"/>
          </a:p>
        </p:txBody>
      </p:sp>
      <p:pic>
        <p:nvPicPr>
          <p:cNvPr id="4" name="_x137713368" descr="EMB00001ce81e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920" y="2241551"/>
            <a:ext cx="6978162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66775" y="152400"/>
            <a:ext cx="8026400" cy="59690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lang="ko-KR" altLang="en-US" sz="3200" b="1" kern="1200" spc="-150" dirty="0">
                <a:solidFill>
                  <a:srgbClr val="4F784C"/>
                </a:solidFill>
                <a:latin typeface="+mj-ea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</a:rPr>
              <a:t>가상 머신 실습 환경</a:t>
            </a:r>
            <a:endParaRPr lang="ko-KR" altLang="en-US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3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ko-KR" altLang="en-US" sz="2000" b="1" smtClean="0">
                <a:latin typeface="맑은 고딕" pitchFamily="50" charset="-127"/>
                <a:cs typeface="Times New Roman" pitchFamily="18" charset="0"/>
              </a:rPr>
              <a:t>전체 프로세스</a:t>
            </a:r>
            <a:endParaRPr lang="en-US" altLang="ko-KR" sz="2000" b="1" smtClean="0">
              <a:latin typeface="맑은 고딕" pitchFamily="50" charset="-127"/>
              <a:cs typeface="Times New Roman" pitchFamily="18" charset="0"/>
            </a:endParaRPr>
          </a:p>
        </p:txBody>
      </p:sp>
      <p:pic>
        <p:nvPicPr>
          <p:cNvPr id="44036" name="Picture 4" descr="img09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40" y="1160748"/>
            <a:ext cx="4583244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7" name="Picture 5" descr="img09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40" y="5004086"/>
            <a:ext cx="4583244" cy="166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</a:t>
            </a:r>
            <a:r>
              <a:rPr lang="ko-KR" altLang="en-US" sz="3000" b="1" smtClean="0">
                <a:solidFill>
                  <a:srgbClr val="FFFFFF"/>
                </a:solidFill>
              </a:rPr>
              <a:t>전체 </a:t>
            </a:r>
            <a:r>
              <a:rPr lang="ko-KR" altLang="en-US" sz="3000" b="1" smtClean="0">
                <a:solidFill>
                  <a:srgbClr val="FFFFFF"/>
                </a:solidFill>
              </a:rPr>
              <a:t>프로세스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ko-KR" altLang="en-US" sz="2400" b="1" smtClean="0">
                <a:latin typeface="Arial" charset="0"/>
                <a:cs typeface="Times New Roman" pitchFamily="18" charset="0"/>
              </a:rPr>
              <a:t>무비렌스 데이터셋</a:t>
            </a:r>
            <a:endParaRPr lang="en-US" altLang="ko-KR" sz="1800" dirty="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51204" name="Picture 4" descr="표09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79" y="1763815"/>
            <a:ext cx="8449916" cy="41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2. </a:t>
            </a:r>
            <a:r>
              <a:rPr lang="ko-KR" altLang="en-US" sz="3000" b="1" smtClean="0">
                <a:solidFill>
                  <a:srgbClr val="FFFFFF"/>
                </a:solidFill>
              </a:rPr>
              <a:t>데이터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74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314450"/>
            <a:ext cx="9439937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ko-KR" altLang="en-US" sz="2000" smtClean="0">
                <a:latin typeface="Arial" charset="0"/>
                <a:cs typeface="Times New Roman" pitchFamily="18" charset="0"/>
              </a:rPr>
              <a:t>무비렌스 데이터셋 </a:t>
            </a:r>
            <a:r>
              <a:rPr lang="en-US" altLang="ko-KR" sz="2000" smtClean="0">
                <a:latin typeface="Arial" charset="0"/>
                <a:cs typeface="Times New Roman" pitchFamily="18" charset="0"/>
              </a:rPr>
              <a:t>: u.data</a:t>
            </a: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52229" name="Picture 5" descr="표09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31" y="1854200"/>
            <a:ext cx="8727942" cy="402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640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2. </a:t>
            </a:r>
            <a:r>
              <a:rPr lang="ko-KR" altLang="en-US" sz="3000" b="1" smtClean="0">
                <a:solidFill>
                  <a:srgbClr val="FFFFFF"/>
                </a:solidFill>
              </a:rPr>
              <a:t>데이터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4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ko-KR" altLang="en-US" sz="2400" b="1" smtClean="0">
                <a:latin typeface="Arial" charset="0"/>
                <a:cs typeface="Times New Roman" pitchFamily="18" charset="0"/>
              </a:rPr>
              <a:t>데이터셋</a:t>
            </a:r>
            <a:endParaRPr lang="en-US" altLang="ko-KR" sz="2400" b="1" smtClean="0">
              <a:latin typeface="Arial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</a:pPr>
            <a:r>
              <a:rPr lang="ko-KR" altLang="ko-KR" sz="2000" smtClean="0">
                <a:latin typeface="Arial" charset="0"/>
                <a:cs typeface="Times New Roman" pitchFamily="18" charset="0"/>
              </a:rPr>
              <a:t>데이터 준비하기 : u.data</a:t>
            </a: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앞에서 협업 필터링을 구현하기 위해 사용한 무비렌스의 </a:t>
            </a:r>
            <a:r>
              <a:rPr lang="en-US" altLang="ko-KR" sz="1800" smtClean="0">
                <a:latin typeface="Arial" charset="0"/>
                <a:cs typeface="Arial" charset="0"/>
              </a:rPr>
              <a:t>u.data</a:t>
            </a:r>
            <a:r>
              <a:rPr lang="ko-KR" altLang="en-US" sz="1800" smtClean="0">
                <a:latin typeface="Arial" charset="0"/>
                <a:cs typeface="Arial" charset="0"/>
              </a:rPr>
              <a:t>를 입력 데이터로 다시 활용</a:t>
            </a:r>
          </a:p>
          <a:p>
            <a:pPr marL="1143000" lvl="2" indent="-228600"/>
            <a:r>
              <a:rPr lang="ko-KR" altLang="ko-KR" sz="1800" smtClean="0">
                <a:latin typeface="Arial" charset="0"/>
                <a:cs typeface="Arial" charset="0"/>
              </a:rPr>
              <a:t>연관 규칙은 트랜잭션과 아이템 항목만 필요한데, 이 파일에서 트랜잭션 항목은 바로 사용자 아이디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연관 규칙에 필요한 상수인 트랜잭션 수는 데이터셋의 사용자 수</a:t>
            </a: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2. </a:t>
            </a:r>
            <a:r>
              <a:rPr lang="ko-KR" altLang="en-US" sz="3000" b="1" smtClean="0">
                <a:solidFill>
                  <a:srgbClr val="FFFFFF"/>
                </a:solidFill>
              </a:rPr>
              <a:t>데이터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ko-KR" altLang="ko-KR" sz="2000" smtClean="0">
                <a:latin typeface="Arial" charset="0"/>
                <a:cs typeface="Times New Roman" pitchFamily="18" charset="0"/>
              </a:rPr>
              <a:t>전처리하기 : PHP</a:t>
            </a: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marL="1143000" lvl="2" indent="-228600"/>
            <a:r>
              <a:rPr lang="en-US" altLang="ko-KR" sz="1800" smtClean="0">
                <a:latin typeface="Arial" charset="0"/>
                <a:cs typeface="Arial" charset="0"/>
              </a:rPr>
              <a:t>PHP </a:t>
            </a:r>
            <a:r>
              <a:rPr lang="ko-KR" altLang="en-US" sz="1800" smtClean="0">
                <a:latin typeface="Arial" charset="0"/>
                <a:cs typeface="Arial" charset="0"/>
              </a:rPr>
              <a:t>스크립트를 리눅스 셸에서 실행하는 방법</a:t>
            </a:r>
          </a:p>
          <a:p>
            <a:pPr marL="1143000" lvl="2" indent="-228600"/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08548" name="Picture 4" descr="img09-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86" y="1898651"/>
            <a:ext cx="7460456" cy="47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3. </a:t>
            </a:r>
            <a:r>
              <a:rPr lang="ko-KR" altLang="en-US" sz="3000" b="1" smtClean="0">
                <a:solidFill>
                  <a:srgbClr val="FFFFFF"/>
                </a:solidFill>
              </a:rPr>
              <a:t>전처리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로컬 파일 시스템에 있는 movies.csv파일을 HDFS로 업로드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09573" name="Picture 5" descr="img09-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13" y="1493838"/>
            <a:ext cx="9111456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3. </a:t>
            </a:r>
            <a:r>
              <a:rPr lang="ko-KR" altLang="en-US" sz="3000" b="1" smtClean="0">
                <a:solidFill>
                  <a:srgbClr val="FFFFFF"/>
                </a:solidFill>
              </a:rPr>
              <a:t>전처리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3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4400" b="1" smtClean="0">
                <a:solidFill>
                  <a:srgbClr val="000000"/>
                </a:solidFill>
              </a:rPr>
              <a:t>5.5 Hive/Shark - SQL </a:t>
            </a:r>
            <a:r>
              <a:rPr lang="ko-KR" altLang="en-US" sz="4400" b="1" smtClean="0">
                <a:solidFill>
                  <a:srgbClr val="000000"/>
                </a:solidFill>
              </a:rPr>
              <a:t>분석</a:t>
            </a:r>
            <a:endParaRPr lang="ko-KR" altLang="en-US" sz="4400" b="1">
              <a:solidFill>
                <a:srgbClr val="000000"/>
              </a:solidFill>
            </a:endParaRPr>
          </a:p>
        </p:txBody>
      </p:sp>
      <p:sp>
        <p:nvSpPr>
          <p:cNvPr id="113667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Part V : </a:t>
            </a:r>
            <a:r>
              <a:rPr lang="ko-KR" altLang="en-US" sz="3000" b="1" smtClean="0">
                <a:solidFill>
                  <a:srgbClr val="FFFFFF"/>
                </a:solidFill>
              </a:rPr>
              <a:t>프로젝트</a:t>
            </a:r>
            <a:r>
              <a:rPr lang="en-US" altLang="ko-KR" sz="3000" b="1" smtClean="0">
                <a:solidFill>
                  <a:srgbClr val="FFFFFF"/>
                </a:solidFill>
              </a:rPr>
              <a:t>-</a:t>
            </a:r>
            <a:r>
              <a:rPr lang="ko-KR" altLang="en-US" sz="3000" b="1" smtClean="0">
                <a:solidFill>
                  <a:srgbClr val="FFFFFF"/>
                </a:solidFill>
              </a:rPr>
              <a:t>추천시스템</a:t>
            </a:r>
            <a:endParaRPr lang="ko-KR" altLang="en-US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4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ko-KR" altLang="ko-KR" sz="2000" smtClean="0">
                <a:latin typeface="Arial" charset="0"/>
                <a:cs typeface="Times New Roman" pitchFamily="18" charset="0"/>
              </a:rPr>
              <a:t>단일 아이템 빈도수 구하기 : 샤크</a:t>
            </a: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marL="1143000" lvl="2" indent="-228600"/>
            <a:r>
              <a:rPr lang="en-US" altLang="ko-KR" sz="1800" smtClean="0">
                <a:latin typeface="Arial" charset="0"/>
                <a:cs typeface="Arial" charset="0"/>
              </a:rPr>
              <a:t>샤크는 하이브 데이터 저장소에 저장된 데이터 분석하는 SQL 쿼리 엔진</a:t>
            </a: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하이브는 클라이언트 프로그램이므로 서비스가 없지만 샤크는 서비스를 반드시 시작해야 하고서비스 포트를 명시해야 클라이언트 셸을 실행</a:t>
            </a:r>
          </a:p>
          <a:p>
            <a:pPr marL="1143000" lvl="2" indent="-228600"/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10597" name="Picture 5" descr="img09-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4" y="2708275"/>
            <a:ext cx="9262798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en-US" altLang="ko-KR" sz="1800" smtClean="0">
                <a:latin typeface="Arial" charset="0"/>
                <a:cs typeface="Times New Roman" pitchFamily="18" charset="0"/>
              </a:rPr>
              <a:t>movies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라는 테이블을 만들고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HDFS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에 저장된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movies.csv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파일을 테이블에 로드하는 방법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11621" name="Picture 5" descr="img09-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12" y="1898650"/>
            <a:ext cx="901858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en-US" altLang="ko-KR" sz="1800" smtClean="0">
                <a:latin typeface="Arial" charset="0"/>
                <a:cs typeface="Times New Roman" pitchFamily="18" charset="0"/>
              </a:rPr>
              <a:t>HDFS에 있는 파일을 로드하면 파일의 위치를 /user/hive/warehouse/[테이블명]/으로 변경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12645" name="Picture 5" descr="img09-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719263"/>
            <a:ext cx="9049544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chemeClr val="bg1"/>
                </a:solidFill>
              </a:rPr>
              <a:t>        </a:t>
            </a:r>
            <a:endParaRPr lang="en-US" altLang="ko-KR" sz="3000" b="1">
              <a:solidFill>
                <a:schemeClr val="bg1"/>
              </a:solidFill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83931" y="1196975"/>
            <a:ext cx="8376138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en-US" altLang="ko-KR" b="1" smtClean="0"/>
              <a:t>(</a:t>
            </a:r>
            <a:r>
              <a:rPr lang="ko-KR" altLang="en-US" b="1" smtClean="0"/>
              <a:t>계속</a:t>
            </a:r>
            <a:r>
              <a:rPr lang="en-US" altLang="ko-KR" b="1" smtClean="0"/>
              <a:t>)</a:t>
            </a:r>
            <a:endParaRPr lang="en-US" altLang="ko-KR" b="1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</a:pPr>
            <a:r>
              <a:rPr lang="ko-KR" altLang="en-US" sz="1600" smtClean="0"/>
              <a:t>하드웨어 사양</a:t>
            </a:r>
            <a:endParaRPr lang="en-US" altLang="ko-KR" sz="1400"/>
          </a:p>
        </p:txBody>
      </p:sp>
      <p:pic>
        <p:nvPicPr>
          <p:cNvPr id="4" name="_x137743560" descr="EMB00001ce81d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47" y="2097089"/>
            <a:ext cx="7436827" cy="454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866775" y="152400"/>
            <a:ext cx="8026400" cy="59690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lang="ko-KR" altLang="en-US" sz="3200" b="1" kern="1200" spc="-150" dirty="0">
                <a:solidFill>
                  <a:srgbClr val="4F784C"/>
                </a:solidFill>
                <a:latin typeface="+mj-ea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</a:rPr>
              <a:t>가상 머신 실습 환경</a:t>
            </a:r>
            <a:endParaRPr lang="ko-KR" altLang="en-US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3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en-US" altLang="ko-KR" sz="1800" smtClean="0">
                <a:latin typeface="Arial" charset="0"/>
                <a:cs typeface="Times New Roman" pitchFamily="18" charset="0"/>
              </a:rPr>
              <a:t>단일 아이템의 빈도수를 저장할 테이블을 만들고 SQL 쿼리를 실행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13669" name="Picture 5" descr="img09-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48" y="1547814"/>
            <a:ext cx="9028906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4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en-US" altLang="ko-KR" sz="1800" smtClean="0">
                <a:latin typeface="Arial" charset="0"/>
                <a:cs typeface="Times New Roman" pitchFamily="18" charset="0"/>
              </a:rPr>
              <a:t>샤크에서 간단한 쿼리 실행하여 그 결과를 확인하고 총 레코드 수 확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인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14693" name="Picture 5" descr="img09-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4" y="1628775"/>
            <a:ext cx="9049544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1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15717" name="Picture 5" descr="img09-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2" y="954088"/>
            <a:ext cx="7876646" cy="575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8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ko-KR" altLang="ko-KR" sz="2000" smtClean="0">
                <a:latin typeface="Arial" charset="0"/>
                <a:cs typeface="Times New Roman" pitchFamily="18" charset="0"/>
              </a:rPr>
              <a:t>아이템 (A∩B) 조합의 빈도수 계산하기 : 샤크</a:t>
            </a: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아이템 </a:t>
            </a:r>
            <a:r>
              <a:rPr lang="en-US" altLang="ko-KR" sz="1800" smtClean="0">
                <a:latin typeface="Arial" charset="0"/>
                <a:cs typeface="Arial" charset="0"/>
              </a:rPr>
              <a:t>(A∩B) </a:t>
            </a:r>
            <a:r>
              <a:rPr lang="ko-KR" altLang="en-US" sz="1800" smtClean="0">
                <a:latin typeface="Arial" charset="0"/>
                <a:cs typeface="Arial" charset="0"/>
              </a:rPr>
              <a:t>조합의 빈도수 계산 시 중간 단계에서 레코드 수 급증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맵리듀스는 데이터를 잘게 쪼개고 다수의 머신에서 분산 병렬 처리되므로</a:t>
            </a: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대용량 데이터를 처리할 수 있는 장점이 있지만</a:t>
            </a:r>
            <a:r>
              <a:rPr lang="en-US" altLang="ko-KR" sz="1800" smtClean="0">
                <a:latin typeface="Arial" charset="0"/>
                <a:cs typeface="Arial" charset="0"/>
              </a:rPr>
              <a:t>, </a:t>
            </a: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최소 단위의 태스크 작업은 절대 한 머신의 컴퓨팅 자원 한도를 초과 불가</a:t>
            </a:r>
          </a:p>
          <a:p>
            <a:pPr marL="1143000" lvl="2" indent="-228600"/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8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en-US" altLang="ko-KR" sz="1800" smtClean="0">
                <a:latin typeface="Arial" charset="0"/>
                <a:cs typeface="Times New Roman" pitchFamily="18" charset="0"/>
              </a:rPr>
              <a:t>100K 데이터셋의 빈도수를 계산하기 전에 중간 단계의 레코드 수를 확인</a:t>
            </a:r>
          </a:p>
          <a:p>
            <a:pPr marL="1143000" lvl="2" indent="-228600">
              <a:spcAft>
                <a:spcPts val="300"/>
              </a:spcAft>
            </a:pPr>
            <a:r>
              <a:rPr lang="en-US" altLang="ko-KR" sz="1800" smtClean="0">
                <a:latin typeface="Arial" charset="0"/>
                <a:cs typeface="Times New Roman" pitchFamily="18" charset="0"/>
              </a:rPr>
              <a:t>먼저 장바구니(사용자)별 아이템 수를 계산하기 위해 임시 테이블을 생성</a:t>
            </a:r>
          </a:p>
          <a:p>
            <a:pPr marL="1143000" lvl="2" indent="-228600">
              <a:spcAft>
                <a:spcPts val="300"/>
              </a:spcAft>
            </a:pPr>
            <a:r>
              <a:rPr lang="en-US" altLang="ko-KR" sz="1800" smtClean="0">
                <a:latin typeface="Arial" charset="0"/>
                <a:cs typeface="Times New Roman" pitchFamily="18" charset="0"/>
              </a:rPr>
              <a:t>조합 레코드 수를 확인하는 쿼리 실행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17765" name="Picture 5" descr="img09-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1" y="2259013"/>
            <a:ext cx="667967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4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헤비 유저 찾기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18789" name="Picture 5" descr="img09-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0" y="1493838"/>
            <a:ext cx="9008269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90" name="Picture 6" descr="img09-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0" y="5049839"/>
            <a:ext cx="8999669" cy="1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0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계산 중에 임시로 생성되는 레코드 수 확인 위해 최대 아이템 수가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250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이하인 사용자를 대상으로 다음 쿼리를 실행하여 그 결과 확인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19814" name="Picture 6" descr="img09-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8" y="1916832"/>
            <a:ext cx="9080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원본 데이터에서 헤비 유저를 제외하기 위해 새로운 사용자 테이블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light_user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를 만들고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,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두 테이블을 조인하여 새로운 데이터셋을 생성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20837" name="Picture 5" descr="img09-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3" y="1763714"/>
            <a:ext cx="8383985" cy="47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2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아이템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(A∩B)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조합의 빈도수를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SQL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쿼리로 구현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21861" name="Picture 5" descr="img09-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7" y="1493838"/>
            <a:ext cx="8143214" cy="51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최대 아이템 수를 변경하면서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SQL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쿼리를 실행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22885" name="Picture 5" descr="표09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79" y="1733550"/>
            <a:ext cx="8884444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7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chemeClr val="bg1"/>
                </a:solidFill>
              </a:rPr>
              <a:t>        </a:t>
            </a:r>
            <a:endParaRPr lang="en-US" altLang="ko-KR" sz="3000" b="1">
              <a:solidFill>
                <a:schemeClr val="bg1"/>
              </a:solidFill>
            </a:endParaRP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83931" y="1196975"/>
            <a:ext cx="8376138" cy="472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09625" indent="-1619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  <a:defRPr/>
            </a:pPr>
            <a:r>
              <a:rPr lang="ko-KR" altLang="en-US" b="1" dirty="0" smtClean="0"/>
              <a:t>실습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단계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가상머신</a:t>
            </a:r>
            <a:r>
              <a:rPr lang="ko-KR" altLang="en-US" b="1" dirty="0" smtClean="0"/>
              <a:t> 생성</a:t>
            </a:r>
            <a:endParaRPr lang="en-US" altLang="ko-KR" b="1" dirty="0" smtClean="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r>
              <a:rPr lang="ko-KR" altLang="en-US" sz="1600" dirty="0" err="1" smtClean="0"/>
              <a:t>가상머신</a:t>
            </a:r>
            <a:r>
              <a:rPr lang="ko-KR" altLang="en-US" sz="1600" dirty="0" smtClean="0"/>
              <a:t> 생성</a:t>
            </a:r>
            <a:r>
              <a:rPr lang="en-US" altLang="ko-KR" sz="1600" dirty="0" smtClean="0"/>
              <a:t> 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dirty="0" smtClean="0"/>
              <a:t>Virtual Box </a:t>
            </a:r>
            <a:r>
              <a:rPr lang="ko-KR" altLang="en-US" sz="1400" dirty="0" smtClean="0"/>
              <a:t>어플리케이션에서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새로 만들기</a:t>
            </a:r>
            <a:r>
              <a:rPr lang="en-US" altLang="ko-KR" sz="1400" dirty="0" smtClean="0"/>
              <a:t>]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b="1" dirty="0" smtClean="0">
                <a:solidFill>
                  <a:srgbClr val="C00000"/>
                </a:solidFill>
              </a:rPr>
              <a:t>[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클릭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]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r>
              <a:rPr lang="ko-KR" altLang="en-US" sz="1600" dirty="0" smtClean="0"/>
              <a:t>설치 시 유의사항</a:t>
            </a:r>
            <a:r>
              <a:rPr lang="en-US" altLang="ko-KR" sz="1600" dirty="0" smtClean="0"/>
              <a:t> 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ko-KR" altLang="en-US" sz="1400" dirty="0" smtClean="0"/>
              <a:t>가상 </a:t>
            </a:r>
            <a:r>
              <a:rPr lang="ko-KR" altLang="en-US" sz="1400" dirty="0" err="1" smtClean="0"/>
              <a:t>머신의</a:t>
            </a:r>
            <a:r>
              <a:rPr lang="ko-KR" altLang="en-US" sz="1400" dirty="0" smtClean="0"/>
              <a:t> 이름과 종류 및 버전</a:t>
            </a:r>
            <a:endParaRPr lang="en-US" altLang="ko-KR" sz="1400" dirty="0" smtClean="0"/>
          </a:p>
          <a:p>
            <a:pPr marL="442912" lvl="2" indent="0" eaLnBrk="1" hangingPunct="1">
              <a:spcBef>
                <a:spcPct val="30000"/>
              </a:spcBef>
              <a:defRPr/>
            </a:pPr>
            <a:r>
              <a:rPr lang="en-US" altLang="ko-KR" sz="1400" dirty="0" smtClean="0"/>
              <a:t>    [</a:t>
            </a:r>
            <a:r>
              <a:rPr lang="ko-KR" altLang="en-US" sz="1400" dirty="0" smtClean="0"/>
              <a:t>이름</a:t>
            </a:r>
            <a:r>
              <a:rPr lang="en-US" altLang="ko-KR" sz="1400" dirty="0" smtClean="0"/>
              <a:t>] </a:t>
            </a:r>
            <a:r>
              <a:rPr lang="en-US" altLang="ko-KR" b="1" dirty="0" smtClean="0">
                <a:solidFill>
                  <a:srgbClr val="C00000"/>
                </a:solidFill>
              </a:rPr>
              <a:t>hadoop01                               </a:t>
            </a:r>
            <a:r>
              <a:rPr lang="en-US" altLang="ko-KR" sz="1400" dirty="0" smtClean="0"/>
              <a:t>[NOTE] hadoop02, hadoop03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marL="442912" lvl="2" indent="0" eaLnBrk="1" hangingPunct="1">
              <a:spcBef>
                <a:spcPct val="30000"/>
              </a:spcBef>
              <a:defRPr/>
            </a:pPr>
            <a:r>
              <a:rPr lang="en-US" altLang="ko-KR" sz="1400" dirty="0" smtClean="0"/>
              <a:t>    [</a:t>
            </a:r>
            <a:r>
              <a:rPr lang="ko-KR" altLang="en-US" sz="1400" dirty="0" smtClean="0"/>
              <a:t>종류</a:t>
            </a:r>
            <a:r>
              <a:rPr lang="en-US" altLang="ko-KR" sz="1400" dirty="0" smtClean="0"/>
              <a:t>] </a:t>
            </a:r>
            <a:r>
              <a:rPr lang="en-US" altLang="ko-KR" b="1" dirty="0" smtClean="0">
                <a:solidFill>
                  <a:srgbClr val="C00000"/>
                </a:solidFill>
              </a:rPr>
              <a:t>Linux</a:t>
            </a:r>
          </a:p>
          <a:p>
            <a:pPr marL="442912" lvl="2" indent="0" eaLnBrk="1" hangingPunct="1">
              <a:spcBef>
                <a:spcPct val="30000"/>
              </a:spcBef>
              <a:defRPr/>
            </a:pPr>
            <a:r>
              <a:rPr lang="en-US" altLang="ko-KR" sz="1400" dirty="0" smtClean="0"/>
              <a:t>    [</a:t>
            </a:r>
            <a:r>
              <a:rPr lang="ko-KR" altLang="en-US" sz="1400" dirty="0" smtClean="0"/>
              <a:t>버전</a:t>
            </a:r>
            <a:r>
              <a:rPr lang="en-US" altLang="ko-KR" sz="1400" dirty="0" smtClean="0"/>
              <a:t>] </a:t>
            </a:r>
            <a:r>
              <a:rPr lang="en-US" altLang="ko-KR" b="1" dirty="0" smtClean="0">
                <a:solidFill>
                  <a:srgbClr val="C00000"/>
                </a:solidFill>
              </a:rPr>
              <a:t>Red Hat </a:t>
            </a:r>
            <a:r>
              <a:rPr lang="ko-KR" altLang="en-US" sz="1400" dirty="0" smtClean="0"/>
              <a:t>또는 </a:t>
            </a:r>
            <a:r>
              <a:rPr lang="en-US" altLang="ko-KR" b="1" dirty="0" smtClean="0">
                <a:solidFill>
                  <a:srgbClr val="C00000"/>
                </a:solidFill>
              </a:rPr>
              <a:t>Red Hat(32</a:t>
            </a:r>
            <a:r>
              <a:rPr lang="ko-KR" altLang="en-US" b="1" dirty="0" smtClean="0">
                <a:solidFill>
                  <a:srgbClr val="C00000"/>
                </a:solidFill>
              </a:rPr>
              <a:t>비트</a:t>
            </a:r>
            <a:r>
              <a:rPr lang="en-US" altLang="ko-KR" b="1" dirty="0" smtClean="0">
                <a:solidFill>
                  <a:srgbClr val="C00000"/>
                </a:solidFill>
              </a:rPr>
              <a:t>)      </a:t>
            </a:r>
            <a:r>
              <a:rPr lang="en-US" altLang="ko-KR" sz="1400" dirty="0" smtClean="0"/>
              <a:t>[</a:t>
            </a:r>
            <a:r>
              <a:rPr lang="ko-KR" altLang="en-US" sz="1400" dirty="0" smtClean="0"/>
              <a:t>주의</a:t>
            </a:r>
            <a:r>
              <a:rPr lang="en-US" altLang="ko-KR" sz="1400" dirty="0" smtClean="0"/>
              <a:t>] Red Hat(64</a:t>
            </a:r>
            <a:r>
              <a:rPr lang="ko-KR" altLang="en-US" sz="1400" dirty="0" smtClean="0"/>
              <a:t>비트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는 선택하지 마세요</a:t>
            </a:r>
            <a:r>
              <a:rPr lang="en-US" altLang="ko-KR" sz="1400" dirty="0" smtClean="0"/>
              <a:t>.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dirty="0" smtClean="0"/>
              <a:t>[</a:t>
            </a:r>
            <a:r>
              <a:rPr lang="ko-KR" altLang="en-US" sz="1400" dirty="0" smtClean="0"/>
              <a:t>메모리 크기</a:t>
            </a:r>
            <a:r>
              <a:rPr lang="en-US" altLang="ko-KR" sz="1400" dirty="0" smtClean="0"/>
              <a:t>] 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권장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2GB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최대 </a:t>
            </a:r>
            <a:r>
              <a:rPr lang="en-US" altLang="ko-KR" sz="1400" dirty="0" smtClean="0"/>
              <a:t>2.8GB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dirty="0" smtClean="0"/>
              <a:t>[</a:t>
            </a:r>
            <a:r>
              <a:rPr lang="ko-KR" altLang="en-US" sz="1400" dirty="0" smtClean="0"/>
              <a:t>하드 드라이브</a:t>
            </a:r>
            <a:r>
              <a:rPr lang="en-US" altLang="ko-KR" sz="1400" dirty="0" smtClean="0"/>
              <a:t>] </a:t>
            </a:r>
            <a:r>
              <a:rPr lang="ko-KR" altLang="en-US" sz="1400" b="1" smtClean="0">
                <a:solidFill>
                  <a:srgbClr val="C00000"/>
                </a:solidFill>
              </a:rPr>
              <a:t>가상 머신 이미지 선택하기 </a:t>
            </a:r>
            <a:r>
              <a:rPr lang="en-US" altLang="ko-KR" sz="1400" b="1" smtClean="0">
                <a:solidFill>
                  <a:srgbClr val="C00000"/>
                </a:solidFill>
              </a:rPr>
              <a:t>: hadoop01.vdi</a:t>
            </a:r>
            <a:r>
              <a:rPr lang="ko-KR" altLang="en-US" sz="1400" b="1" smtClean="0">
                <a:solidFill>
                  <a:srgbClr val="C00000"/>
                </a:solidFill>
              </a:rPr>
              <a:t> 파일</a:t>
            </a:r>
            <a:r>
              <a:rPr lang="en-US" altLang="ko-KR" sz="1400" b="1" smtClean="0">
                <a:solidFill>
                  <a:srgbClr val="C00000"/>
                </a:solidFill>
              </a:rPr>
              <a:t>(</a:t>
            </a:r>
            <a:r>
              <a:rPr lang="ko-KR" altLang="en-US" sz="1400" b="1" smtClean="0">
                <a:solidFill>
                  <a:srgbClr val="C00000"/>
                </a:solidFill>
              </a:rPr>
              <a:t>압축을 미리 풀어야 합니다</a:t>
            </a:r>
            <a:r>
              <a:rPr lang="en-US" altLang="ko-KR" sz="1400" b="1" smtClean="0">
                <a:solidFill>
                  <a:srgbClr val="C00000"/>
                </a:solidFill>
              </a:rPr>
              <a:t>.)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marL="442912" lvl="2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en-US" altLang="ko-KR" sz="1400" dirty="0" smtClean="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endParaRPr lang="en-US" altLang="ko-KR" sz="1400" dirty="0" smtClean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866775" y="152400"/>
            <a:ext cx="8026400" cy="59690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lang="ko-KR" altLang="en-US" sz="3200" b="1" kern="1200" spc="-150" dirty="0">
                <a:solidFill>
                  <a:srgbClr val="4F784C"/>
                </a:solidFill>
                <a:latin typeface="+mj-ea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</a:rPr>
              <a:t>가상 머신 실습 환경</a:t>
            </a:r>
            <a:endParaRPr lang="ko-KR" altLang="en-US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3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아이템 감소 확인하기 위해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SQL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쿼리 실행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23909" name="Picture 5" descr="img09-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83" y="1493839"/>
            <a:ext cx="9266238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24933" name="Picture 5" descr="그림09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160748"/>
            <a:ext cx="9018588" cy="53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4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25957" name="Picture 5" descr="그림09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5" y="1160748"/>
            <a:ext cx="9312671" cy="52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 SQL - </a:t>
            </a:r>
            <a:r>
              <a:rPr lang="ko-KR" altLang="en-US" sz="3000" b="1" smtClean="0">
                <a:solidFill>
                  <a:srgbClr val="FFFFFF"/>
                </a:solidFill>
              </a:rPr>
              <a:t>샤크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4400" b="1" smtClean="0">
                <a:solidFill>
                  <a:srgbClr val="000000"/>
                </a:solidFill>
              </a:rPr>
              <a:t>5.6 </a:t>
            </a:r>
            <a:r>
              <a:rPr lang="ko-KR" altLang="en-US" sz="4400" b="1" smtClean="0">
                <a:solidFill>
                  <a:srgbClr val="000000"/>
                </a:solidFill>
              </a:rPr>
              <a:t>연관규칙 계산</a:t>
            </a:r>
            <a:endParaRPr lang="ko-KR" altLang="en-US" sz="4400" b="1">
              <a:solidFill>
                <a:srgbClr val="000000"/>
              </a:solidFill>
            </a:endParaRPr>
          </a:p>
        </p:txBody>
      </p:sp>
      <p:sp>
        <p:nvSpPr>
          <p:cNvPr id="113667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Part V : </a:t>
            </a:r>
            <a:r>
              <a:rPr lang="ko-KR" altLang="en-US" sz="3000" b="1" smtClean="0">
                <a:solidFill>
                  <a:srgbClr val="FFFFFF"/>
                </a:solidFill>
              </a:rPr>
              <a:t>프로젝트</a:t>
            </a:r>
            <a:r>
              <a:rPr lang="en-US" altLang="ko-KR" sz="3000" b="1" smtClean="0">
                <a:solidFill>
                  <a:srgbClr val="FFFFFF"/>
                </a:solidFill>
              </a:rPr>
              <a:t>-</a:t>
            </a:r>
            <a:r>
              <a:rPr lang="ko-KR" altLang="en-US" sz="3000" b="1" smtClean="0">
                <a:solidFill>
                  <a:srgbClr val="FFFFFF"/>
                </a:solidFill>
              </a:rPr>
              <a:t>추천시스템</a:t>
            </a:r>
            <a:endParaRPr lang="ko-KR" altLang="en-US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ko-KR" altLang="ko-KR" sz="2000" smtClean="0">
                <a:latin typeface="Arial" charset="0"/>
                <a:cs typeface="Times New Roman" pitchFamily="18" charset="0"/>
              </a:rPr>
              <a:t>연관 규칙 계산하기 : PHP와 샤크</a:t>
            </a: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marL="1143000" lvl="2" indent="-228600"/>
            <a:r>
              <a:rPr lang="ko-KR" altLang="ko-KR" sz="1800" smtClean="0">
                <a:latin typeface="Arial" charset="0"/>
                <a:cs typeface="Arial" charset="0"/>
              </a:rPr>
              <a:t>아이템 A와 동일한 아이템 B를 제거하고, 빈도수가 너무 적은 레코드도 추천 시스템에 도움이 되지 않으므로 이를 삭제하는 기능을 함께 구현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/>
            <a:r>
              <a:rPr lang="ko-KR" altLang="ko-KR" sz="1800" smtClean="0">
                <a:latin typeface="Arial" charset="0"/>
                <a:cs typeface="Arial" charset="0"/>
              </a:rPr>
              <a:t>이 기능 외에도 추가요청이 있을 수 있으므로 SQL 쿼리로 그 기능을 구현하는 것보다는 쉽게 변경할 수 있는 PHP스크립트 사용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/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</a:t>
            </a:r>
            <a:r>
              <a:rPr lang="ko-KR" altLang="en-US" sz="3000" b="1" smtClean="0">
                <a:solidFill>
                  <a:srgbClr val="FFFFFF"/>
                </a:solidFill>
              </a:rPr>
              <a:t>연관 규칙 계산하기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데이터 확인하고 사용자의 요구 사항을 반영한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PHP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스크립트 작성</a:t>
            </a:r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28005" name="Picture 5" descr="img09-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3" y="1538288"/>
            <a:ext cx="8686668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>
                <a:solidFill>
                  <a:srgbClr val="FFFFFF"/>
                </a:solidFill>
              </a:rPr>
              <a:t>1.</a:t>
            </a:r>
            <a:r>
              <a:rPr lang="ko-KR" altLang="en-US" sz="3000" b="1">
                <a:solidFill>
                  <a:srgbClr val="FFFFFF"/>
                </a:solidFill>
              </a:rPr>
              <a:t>연관 규칙 계산하기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22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리눅스 셸에서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PHP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스크립트 코드를 실행하고 원본과 결과 파일의 레코드 수를 비교하기 위해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wc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명령어 실행 결과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(1)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29029" name="Picture 5" descr="img09-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7" y="1854201"/>
            <a:ext cx="882769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>
                <a:solidFill>
                  <a:srgbClr val="FFFFFF"/>
                </a:solidFill>
              </a:rPr>
              <a:t>1.</a:t>
            </a:r>
            <a:r>
              <a:rPr lang="ko-KR" altLang="en-US" sz="3000" b="1">
                <a:solidFill>
                  <a:srgbClr val="FFFFFF"/>
                </a:solidFill>
              </a:rPr>
              <a:t>연관 규칙 계산하기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리눅스 셸에서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PHP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스크립트 코드를 실행하고 원본과 결과 파일의 레코드 수를 비교하기 위해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wc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명령어 실행 결과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(2)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30053" name="Picture 5" descr="img09-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5" y="1780382"/>
            <a:ext cx="9369425" cy="321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>
                <a:solidFill>
                  <a:srgbClr val="FFFFFF"/>
                </a:solidFill>
              </a:rPr>
              <a:t>1.</a:t>
            </a:r>
            <a:r>
              <a:rPr lang="ko-KR" altLang="en-US" sz="3000" b="1">
                <a:solidFill>
                  <a:srgbClr val="FFFFFF"/>
                </a:solidFill>
              </a:rPr>
              <a:t>연관 규칙 계산하기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7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새로 테이블 생성하고 로컬 파일 시스템에 저장된 movies_two_count.csv 파일을 새 테이블로 로드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31077" name="Picture 5" descr="img09-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84" y="1763713"/>
            <a:ext cx="9300633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>
                <a:solidFill>
                  <a:srgbClr val="FFFFFF"/>
                </a:solidFill>
              </a:rPr>
              <a:t>1.</a:t>
            </a:r>
            <a:r>
              <a:rPr lang="ko-KR" altLang="en-US" sz="3000" b="1">
                <a:solidFill>
                  <a:srgbClr val="FFFFFF"/>
                </a:solidFill>
              </a:rPr>
              <a:t>연관 규칙 계산하기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연관 규칙 계산의 결과 저장할 테이블 movies_association을 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작성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32101" name="Picture 5" descr="img09-5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2" y="1538288"/>
            <a:ext cx="9156171" cy="441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>
                <a:solidFill>
                  <a:srgbClr val="FFFFFF"/>
                </a:solidFill>
              </a:rPr>
              <a:t>1.</a:t>
            </a:r>
            <a:r>
              <a:rPr lang="ko-KR" altLang="en-US" sz="3000" b="1">
                <a:solidFill>
                  <a:srgbClr val="FFFFFF"/>
                </a:solidFill>
              </a:rPr>
              <a:t>연관 규칙 계산하기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2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415925" y="1196976"/>
            <a:ext cx="9074150" cy="39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09625" indent="-1619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  <a:defRPr/>
            </a:pPr>
            <a:r>
              <a:rPr lang="ko-KR" altLang="en-US" b="1" dirty="0" smtClean="0"/>
              <a:t>실습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단계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가상머신</a:t>
            </a:r>
            <a:r>
              <a:rPr lang="ko-KR" altLang="en-US" b="1" dirty="0" smtClean="0"/>
              <a:t> 설정</a:t>
            </a:r>
            <a:endParaRPr lang="en-US" altLang="ko-KR" b="1" dirty="0" smtClean="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endParaRPr lang="en-US" altLang="ko-KR" sz="1600" smtClean="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endParaRPr lang="en-US" altLang="ko-KR" sz="160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endParaRPr lang="en-US" altLang="ko-KR" sz="1600" smtClean="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endParaRPr lang="en-US" altLang="ko-KR" sz="160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endParaRPr lang="en-US" altLang="ko-KR" sz="1600" smtClean="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r>
              <a:rPr lang="ko-KR" altLang="en-US" sz="1600" smtClean="0"/>
              <a:t>설정 </a:t>
            </a:r>
            <a:r>
              <a:rPr lang="ko-KR" altLang="en-US" sz="1600" dirty="0" smtClean="0"/>
              <a:t>시 유의사항</a:t>
            </a:r>
            <a:r>
              <a:rPr lang="en-US" altLang="ko-KR" sz="1600" dirty="0" smtClean="0"/>
              <a:t> 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dirty="0" smtClean="0"/>
              <a:t>[</a:t>
            </a:r>
            <a:r>
              <a:rPr lang="ko-KR" altLang="en-US" sz="1400" dirty="0" smtClean="0"/>
              <a:t>네트워크</a:t>
            </a:r>
            <a:r>
              <a:rPr lang="en-US" altLang="ko-KR" sz="1400" dirty="0" smtClean="0"/>
              <a:t>] </a:t>
            </a:r>
            <a:r>
              <a:rPr lang="ko-KR" altLang="en-US" sz="1400" dirty="0" err="1" smtClean="0"/>
              <a:t>두번째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TAB [</a:t>
            </a:r>
            <a:r>
              <a:rPr lang="ko-KR" altLang="en-US" sz="1400" dirty="0" smtClean="0"/>
              <a:t>어댑터</a:t>
            </a:r>
            <a:r>
              <a:rPr lang="en-US" altLang="ko-KR" sz="1400" dirty="0" smtClean="0"/>
              <a:t>2] </a:t>
            </a:r>
          </a:p>
          <a:p>
            <a:pPr marL="442912" lvl="2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ko-KR" altLang="en-US" sz="1400" b="1" dirty="0" smtClean="0">
                <a:solidFill>
                  <a:srgbClr val="C00000"/>
                </a:solidFill>
              </a:rPr>
              <a:t> 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[V]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네트워크 어댑터 사용하기 체크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 </a:t>
            </a:r>
          </a:p>
          <a:p>
            <a:pPr marL="442912" lvl="2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ko-KR" sz="1400" dirty="0" smtClean="0"/>
              <a:t>      </a:t>
            </a:r>
            <a:r>
              <a:rPr lang="ko-KR" altLang="en-US" sz="1400" dirty="0" smtClean="0"/>
              <a:t>연결 </a:t>
            </a:r>
            <a:r>
              <a:rPr lang="en-US" altLang="ko-KR" sz="1400" dirty="0" smtClean="0"/>
              <a:t>: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호스트 전용 어댑터</a:t>
            </a:r>
            <a:r>
              <a:rPr lang="ko-KR" altLang="en-US" sz="1400" dirty="0" smtClean="0"/>
              <a:t>  </a:t>
            </a:r>
            <a:endParaRPr lang="en-US" altLang="ko-KR" sz="1400" dirty="0" smtClean="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endParaRPr lang="en-US" altLang="ko-KR" sz="1400" dirty="0" smtClean="0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793" y="2168861"/>
            <a:ext cx="5038282" cy="3249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939006" y="152400"/>
            <a:ext cx="8695267" cy="59690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lang="ko-KR" altLang="en-US" sz="3200" b="1" kern="1200" spc="-150" dirty="0">
                <a:solidFill>
                  <a:srgbClr val="4F784C"/>
                </a:solidFill>
                <a:latin typeface="+mj-ea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</a:rPr>
              <a:t>가상 머신 실습 환경</a:t>
            </a:r>
            <a:endParaRPr lang="ko-KR" altLang="en-US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4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연관 규칙을 계산하는 SQL 쿼리를 실행하고 결과 레코드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 </a:t>
            </a:r>
            <a:r>
              <a:rPr lang="ko-KR" altLang="ko-KR" sz="1800" smtClean="0">
                <a:latin typeface="Arial" charset="0"/>
                <a:cs typeface="Times New Roman" pitchFamily="18" charset="0"/>
              </a:rPr>
              <a:t>수 확인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(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1)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33125" name="Picture 5" descr="img09-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1" y="1493838"/>
            <a:ext cx="7800975" cy="521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>
                <a:solidFill>
                  <a:srgbClr val="FFFFFF"/>
                </a:solidFill>
              </a:rPr>
              <a:t>1.</a:t>
            </a:r>
            <a:r>
              <a:rPr lang="ko-KR" altLang="en-US" sz="3000" b="1">
                <a:solidFill>
                  <a:srgbClr val="FFFFFF"/>
                </a:solidFill>
              </a:rPr>
              <a:t>연관 규칙 계산하기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3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연관 규칙을 계산하는 SQL 쿼리를 실행하고 결과 레코드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 </a:t>
            </a:r>
            <a:r>
              <a:rPr lang="ko-KR" altLang="ko-KR" sz="1800" smtClean="0">
                <a:latin typeface="Arial" charset="0"/>
                <a:cs typeface="Times New Roman" pitchFamily="18" charset="0"/>
              </a:rPr>
              <a:t>수 확인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(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2)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34149" name="Picture 5" descr="img09-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538288"/>
            <a:ext cx="916649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>
                <a:solidFill>
                  <a:srgbClr val="FFFFFF"/>
                </a:solidFill>
              </a:rPr>
              <a:t>1.</a:t>
            </a:r>
            <a:r>
              <a:rPr lang="ko-KR" altLang="en-US" sz="3000" b="1">
                <a:solidFill>
                  <a:srgbClr val="FFFFFF"/>
                </a:solidFill>
              </a:rPr>
              <a:t>연관 규칙 계산하기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6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4400" b="1" smtClean="0">
                <a:solidFill>
                  <a:srgbClr val="000000"/>
                </a:solidFill>
              </a:rPr>
              <a:t>5.7 </a:t>
            </a:r>
            <a:r>
              <a:rPr lang="ko-KR" altLang="en-US" sz="4400" b="1" smtClean="0">
                <a:solidFill>
                  <a:srgbClr val="000000"/>
                </a:solidFill>
              </a:rPr>
              <a:t>데이터 내보내기 </a:t>
            </a:r>
            <a:r>
              <a:rPr lang="en-US" altLang="ko-KR" sz="4400" b="1" smtClean="0">
                <a:solidFill>
                  <a:srgbClr val="000000"/>
                </a:solidFill>
              </a:rPr>
              <a:t>: Sqoop</a:t>
            </a:r>
            <a:endParaRPr lang="ko-KR" altLang="en-US" sz="4400" b="1">
              <a:solidFill>
                <a:srgbClr val="000000"/>
              </a:solidFill>
            </a:endParaRPr>
          </a:p>
        </p:txBody>
      </p:sp>
      <p:sp>
        <p:nvSpPr>
          <p:cNvPr id="113667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Part V : </a:t>
            </a:r>
            <a:r>
              <a:rPr lang="ko-KR" altLang="en-US" sz="3000" b="1" smtClean="0">
                <a:solidFill>
                  <a:srgbClr val="FFFFFF"/>
                </a:solidFill>
              </a:rPr>
              <a:t>프로젝트</a:t>
            </a:r>
            <a:r>
              <a:rPr lang="en-US" altLang="ko-KR" sz="3000" b="1" smtClean="0">
                <a:solidFill>
                  <a:srgbClr val="FFFFFF"/>
                </a:solidFill>
              </a:rPr>
              <a:t>-</a:t>
            </a:r>
            <a:r>
              <a:rPr lang="ko-KR" altLang="en-US" sz="3000" b="1" smtClean="0">
                <a:solidFill>
                  <a:srgbClr val="FFFFFF"/>
                </a:solidFill>
              </a:rPr>
              <a:t>추천시스템</a:t>
            </a:r>
            <a:endParaRPr lang="ko-KR" altLang="en-US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ko-KR" altLang="ko-KR" sz="2000" smtClean="0">
                <a:latin typeface="Arial" charset="0"/>
                <a:cs typeface="Times New Roman" pitchFamily="18" charset="0"/>
              </a:rPr>
              <a:t>데이터 내보내기 : 스쿱</a:t>
            </a: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웹 서비스로 추천 시스템 구현하는 단계로 넘어가기 전에 하둡에 저장된 결과 데이터를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MySQL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로 내보내는 작업 실시</a:t>
            </a:r>
          </a:p>
          <a:p>
            <a:pPr marL="1143000" lvl="2" indent="-228600">
              <a:spcAft>
                <a:spcPts val="300"/>
              </a:spcAft>
            </a:pPr>
            <a:r>
              <a:rPr lang="ko-KR" altLang="en-US" sz="1800" smtClean="0">
                <a:latin typeface="Arial" charset="0"/>
                <a:cs typeface="Times New Roman" pitchFamily="18" charset="0"/>
              </a:rPr>
              <a:t>먼저 스쿱으로 하이브 테이블의 데이터를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MySQL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로 내보내기 전에 </a:t>
            </a:r>
            <a:r>
              <a:rPr lang="en-US" altLang="ko-KR" sz="1800" smtClean="0">
                <a:latin typeface="Arial" charset="0"/>
                <a:cs typeface="Times New Roman" pitchFamily="18" charset="0"/>
              </a:rPr>
              <a:t>MySQL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에 결과 데이터를 저장할 테이블을 미리 생성</a:t>
            </a:r>
            <a:endParaRPr lang="en-US" altLang="ko-KR" sz="1800" smtClean="0">
              <a:latin typeface="Arial" charset="0"/>
              <a:cs typeface="Times New Roman" pitchFamily="18" charset="0"/>
            </a:endParaRPr>
          </a:p>
          <a:p>
            <a:pPr marL="1143000" lvl="2" indent="-228600"/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/>
            <a:endParaRPr lang="ko-KR" altLang="en-US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38244" name="Picture 4" descr="img09-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95" y="2933701"/>
            <a:ext cx="7737342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245" name="Picture 5" descr="img09-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95" y="5634038"/>
            <a:ext cx="7752821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>
                <a:solidFill>
                  <a:srgbClr val="FFFFFF"/>
                </a:solidFill>
              </a:rPr>
              <a:t>1</a:t>
            </a:r>
            <a:r>
              <a:rPr lang="en-US" altLang="ko-KR" sz="3000" b="1" smtClean="0">
                <a:solidFill>
                  <a:srgbClr val="FFFFFF"/>
                </a:solidFill>
              </a:rPr>
              <a:t>.</a:t>
            </a:r>
            <a:r>
              <a:rPr lang="ko-KR" altLang="en-US" sz="3000" b="1" smtClean="0">
                <a:solidFill>
                  <a:srgbClr val="FFFFFF"/>
                </a:solidFill>
              </a:rPr>
              <a:t>데이터 내보내기 </a:t>
            </a:r>
            <a:r>
              <a:rPr lang="en-US" altLang="ko-KR" sz="3000" b="1" smtClean="0">
                <a:solidFill>
                  <a:srgbClr val="FFFFFF"/>
                </a:solidFill>
              </a:rPr>
              <a:t>: Sqoop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스쿱으로 movies_association 테이블 데이터를 MySQL 데이터베이스로 내보내</a:t>
            </a:r>
            <a:r>
              <a:rPr lang="ko-KR" altLang="en-US" sz="1800" smtClean="0">
                <a:latin typeface="Arial" charset="0"/>
                <a:cs typeface="Times New Roman" pitchFamily="18" charset="0"/>
              </a:rPr>
              <a:t>기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37221" name="Picture 5" descr="img09-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59" y="1719264"/>
            <a:ext cx="8287677" cy="49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>
                <a:solidFill>
                  <a:srgbClr val="FFFFFF"/>
                </a:solidFill>
              </a:rPr>
              <a:t>1</a:t>
            </a:r>
            <a:r>
              <a:rPr lang="en-US" altLang="ko-KR" sz="3000" b="1" smtClean="0">
                <a:solidFill>
                  <a:srgbClr val="FFFFFF"/>
                </a:solidFill>
              </a:rPr>
              <a:t>.</a:t>
            </a:r>
            <a:r>
              <a:rPr lang="ko-KR" altLang="en-US" sz="3000" b="1" smtClean="0">
                <a:solidFill>
                  <a:srgbClr val="FFFFFF"/>
                </a:solidFill>
              </a:rPr>
              <a:t>데이터 내보내기 </a:t>
            </a:r>
            <a:r>
              <a:rPr lang="en-US" altLang="ko-KR" sz="3000" b="1" smtClean="0">
                <a:solidFill>
                  <a:srgbClr val="FFFFFF"/>
                </a:solidFill>
              </a:rPr>
              <a:t>: Sqoop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6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2"/>
          <p:cNvSpPr>
            <a:spLocks/>
          </p:cNvSpPr>
          <p:nvPr/>
        </p:nvSpPr>
        <p:spPr bwMode="auto">
          <a:xfrm>
            <a:off x="812800" y="1736725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4400" b="1" smtClean="0">
                <a:solidFill>
                  <a:srgbClr val="000000"/>
                </a:solidFill>
              </a:rPr>
              <a:t>5.8 </a:t>
            </a:r>
            <a:r>
              <a:rPr lang="ko-KR" altLang="en-US" sz="4400" b="1" smtClean="0">
                <a:solidFill>
                  <a:srgbClr val="000000"/>
                </a:solidFill>
              </a:rPr>
              <a:t>추천서비스 구현하기</a:t>
            </a:r>
            <a:endParaRPr lang="ko-KR" altLang="en-US" sz="4400" b="1">
              <a:solidFill>
                <a:srgbClr val="000000"/>
              </a:solidFill>
            </a:endParaRPr>
          </a:p>
        </p:txBody>
      </p:sp>
      <p:sp>
        <p:nvSpPr>
          <p:cNvPr id="113667" name="제목 2"/>
          <p:cNvSpPr>
            <a:spLocks/>
          </p:cNvSpPr>
          <p:nvPr/>
        </p:nvSpPr>
        <p:spPr bwMode="auto">
          <a:xfrm>
            <a:off x="415925" y="6334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Part V : </a:t>
            </a:r>
            <a:r>
              <a:rPr lang="ko-KR" altLang="en-US" sz="3000" b="1" smtClean="0">
                <a:solidFill>
                  <a:srgbClr val="FFFFFF"/>
                </a:solidFill>
              </a:rPr>
              <a:t>프로젝트</a:t>
            </a:r>
            <a:r>
              <a:rPr lang="en-US" altLang="ko-KR" sz="3000" b="1" smtClean="0">
                <a:solidFill>
                  <a:srgbClr val="FFFFFF"/>
                </a:solidFill>
              </a:rPr>
              <a:t>-</a:t>
            </a:r>
            <a:r>
              <a:rPr lang="ko-KR" altLang="en-US" sz="3000" b="1" smtClean="0">
                <a:solidFill>
                  <a:srgbClr val="FFFFFF"/>
                </a:solidFill>
              </a:rPr>
              <a:t>추천시스템</a:t>
            </a:r>
            <a:endParaRPr lang="ko-KR" altLang="en-US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4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4338" y="1052513"/>
            <a:ext cx="9439936" cy="5543550"/>
          </a:xfrm>
        </p:spPr>
        <p:txBody>
          <a:bodyPr/>
          <a:lstStyle/>
          <a:p>
            <a:pPr lvl="1">
              <a:spcAft>
                <a:spcPts val="300"/>
              </a:spcAft>
            </a:pPr>
            <a:r>
              <a:rPr lang="ko-KR" altLang="ko-KR" sz="2000" smtClean="0">
                <a:latin typeface="Arial" charset="0"/>
                <a:cs typeface="Times New Roman" pitchFamily="18" charset="0"/>
              </a:rPr>
              <a:t>웹 서비스로 추천 기능 구현하기 : PHP</a:t>
            </a:r>
            <a:endParaRPr lang="en-US" altLang="ko-KR" sz="2000" smtClean="0">
              <a:latin typeface="Arial" charset="0"/>
              <a:cs typeface="Times New Roman" pitchFamily="18" charset="0"/>
            </a:endParaRP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사용자에게 좋은 상품을 추천하는 과정</a:t>
            </a:r>
          </a:p>
          <a:p>
            <a:pPr marL="1143000" lvl="2" indent="-228600"/>
            <a:r>
              <a:rPr lang="ko-KR" altLang="en-US" sz="1800" smtClean="0">
                <a:latin typeface="Arial" charset="0"/>
                <a:cs typeface="Arial" charset="0"/>
              </a:rPr>
              <a:t>고객이 특정 상품을 선택했을 때 그 상품과 가장 연관성이 높은 </a:t>
            </a:r>
            <a:r>
              <a:rPr lang="en-US" altLang="ko-KR" sz="1800" smtClean="0">
                <a:latin typeface="Arial" charset="0"/>
                <a:cs typeface="Arial" charset="0"/>
              </a:rPr>
              <a:t>5</a:t>
            </a:r>
            <a:r>
              <a:rPr lang="ko-KR" altLang="en-US" sz="1800" smtClean="0">
                <a:latin typeface="Arial" charset="0"/>
                <a:cs typeface="Arial" charset="0"/>
              </a:rPr>
              <a:t>개의 상품 목록을 보여준다</a:t>
            </a:r>
            <a:r>
              <a:rPr lang="en-US" altLang="ko-KR" sz="1800" smtClean="0">
                <a:latin typeface="Arial" charset="0"/>
                <a:cs typeface="Arial" charset="0"/>
              </a:rPr>
              <a:t>. </a:t>
            </a:r>
            <a:r>
              <a:rPr lang="ko-KR" altLang="en-US" sz="1800" smtClean="0">
                <a:latin typeface="Arial" charset="0"/>
                <a:cs typeface="Arial" charset="0"/>
              </a:rPr>
              <a:t>우선순위의 기준은 빈도수</a:t>
            </a:r>
            <a:r>
              <a:rPr lang="en-US" altLang="ko-KR" sz="1800" smtClean="0">
                <a:latin typeface="Arial" charset="0"/>
                <a:cs typeface="Arial" charset="0"/>
              </a:rPr>
              <a:t>, </a:t>
            </a:r>
            <a:r>
              <a:rPr lang="ko-KR" altLang="en-US" sz="1800" smtClean="0">
                <a:latin typeface="Arial" charset="0"/>
                <a:cs typeface="Arial" charset="0"/>
              </a:rPr>
              <a:t>신뢰도</a:t>
            </a:r>
            <a:r>
              <a:rPr lang="en-US" altLang="ko-KR" sz="1800" smtClean="0">
                <a:latin typeface="Arial" charset="0"/>
                <a:cs typeface="Arial" charset="0"/>
              </a:rPr>
              <a:t>, </a:t>
            </a:r>
            <a:r>
              <a:rPr lang="ko-KR" altLang="en-US" sz="1800" smtClean="0">
                <a:latin typeface="Arial" charset="0"/>
                <a:cs typeface="Arial" charset="0"/>
              </a:rPr>
              <a:t>향상도이며</a:t>
            </a:r>
            <a:r>
              <a:rPr lang="en-US" altLang="ko-KR" sz="1800" smtClean="0">
                <a:latin typeface="Arial" charset="0"/>
                <a:cs typeface="Arial" charset="0"/>
              </a:rPr>
              <a:t>, </a:t>
            </a:r>
            <a:r>
              <a:rPr lang="ko-KR" altLang="en-US" sz="1800" smtClean="0">
                <a:latin typeface="Arial" charset="0"/>
                <a:cs typeface="Arial" charset="0"/>
              </a:rPr>
              <a:t>고객이 직접 선택</a:t>
            </a: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39268" name="Picture 4" descr="img09-65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906" y="2708276"/>
            <a:ext cx="5508492" cy="397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</a:t>
            </a:r>
            <a:r>
              <a:rPr lang="ko-KR" altLang="en-US" sz="3000" b="1" smtClean="0">
                <a:solidFill>
                  <a:srgbClr val="FFFFFF"/>
                </a:solidFill>
              </a:rPr>
              <a:t>웹서비스 </a:t>
            </a:r>
            <a:r>
              <a:rPr lang="en-US" altLang="ko-KR" sz="3000" b="1" smtClean="0">
                <a:solidFill>
                  <a:srgbClr val="FFFFFF"/>
                </a:solidFill>
              </a:rPr>
              <a:t>: PHP,Mysql,Apache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5" name="내용 개체 틀 2"/>
          <p:cNvSpPr>
            <a:spLocks noGrp="1"/>
          </p:cNvSpPr>
          <p:nvPr>
            <p:ph sz="quarter" idx="4294967295"/>
          </p:nvPr>
        </p:nvSpPr>
        <p:spPr>
          <a:xfrm>
            <a:off x="20452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고객이 특정 상품을 선택했을 때 그 상품과 가장 연관성이 높은 5개의 상품 목록을 보여준다. 우선순위의 기준은 빈도수, 신뢰도, 향상도이며, 고객이 직접 선택</a:t>
            </a: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41317" name="Picture 5" descr="img09-65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9138"/>
            <a:ext cx="8093340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</a:t>
            </a:r>
            <a:r>
              <a:rPr lang="ko-KR" altLang="en-US" sz="3000" b="1" smtClean="0">
                <a:solidFill>
                  <a:srgbClr val="FFFFFF"/>
                </a:solidFill>
              </a:rPr>
              <a:t>웹서비스 </a:t>
            </a:r>
            <a:r>
              <a:rPr lang="en-US" altLang="ko-KR" sz="3000" b="1" smtClean="0">
                <a:solidFill>
                  <a:srgbClr val="FFFFFF"/>
                </a:solidFill>
              </a:rPr>
              <a:t>: PHP,Mysql,Apache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5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내용 개체 틀 2"/>
          <p:cNvSpPr>
            <a:spLocks noGrp="1"/>
          </p:cNvSpPr>
          <p:nvPr>
            <p:ph sz="quarter" idx="4294967295"/>
          </p:nvPr>
        </p:nvSpPr>
        <p:spPr>
          <a:xfrm>
            <a:off x="56456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고객이 특정 상품을 선택했을 때 그 상품과 가장 연관성이 높은 5개의 상품 목록을 보여준다. 우선순위의 기준은 빈도수, 신뢰도, 향상도이며, 고객이 직접 선택</a:t>
            </a: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43364" name="Picture 4" descr="img09-65(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24076"/>
            <a:ext cx="8824252" cy="326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913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</a:t>
            </a:r>
            <a:r>
              <a:rPr lang="ko-KR" altLang="en-US" sz="3000" b="1" smtClean="0">
                <a:solidFill>
                  <a:srgbClr val="FFFFFF"/>
                </a:solidFill>
              </a:rPr>
              <a:t>웹서비스 </a:t>
            </a:r>
            <a:r>
              <a:rPr lang="en-US" altLang="ko-KR" sz="3000" b="1" smtClean="0">
                <a:solidFill>
                  <a:srgbClr val="FFFFFF"/>
                </a:solidFill>
              </a:rPr>
              <a:t>: PHP,Mysql,Apache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6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5419" y="1042988"/>
            <a:ext cx="9439937" cy="5543550"/>
          </a:xfrm>
        </p:spPr>
        <p:txBody>
          <a:bodyPr/>
          <a:lstStyle/>
          <a:p>
            <a:pPr marL="1143000" lvl="2" indent="-228600">
              <a:spcAft>
                <a:spcPts val="300"/>
              </a:spcAft>
            </a:pPr>
            <a:r>
              <a:rPr lang="ko-KR" altLang="ko-KR" sz="1800" smtClean="0">
                <a:latin typeface="Arial" charset="0"/>
                <a:cs typeface="Times New Roman" pitchFamily="18" charset="0"/>
              </a:rPr>
              <a:t>웹 서버에 PHP 스크립트를 올린 후 웹 브라우저에서 실행</a:t>
            </a:r>
            <a:endParaRPr lang="en-US" altLang="ko-KR" sz="1800" smtClean="0">
              <a:latin typeface="Arial" charset="0"/>
              <a:cs typeface="Arial" charset="0"/>
            </a:endParaRPr>
          </a:p>
          <a:p>
            <a:pPr marL="1143000" lvl="2" indent="-228600">
              <a:lnSpc>
                <a:spcPct val="130000"/>
              </a:lnSpc>
            </a:pPr>
            <a:endParaRPr lang="en-US" altLang="ko-KR" sz="1800" smtClean="0">
              <a:latin typeface="Arial" charset="0"/>
              <a:cs typeface="Times New Roman" pitchFamily="18" charset="0"/>
            </a:endParaRPr>
          </a:p>
        </p:txBody>
      </p:sp>
      <p:pic>
        <p:nvPicPr>
          <p:cNvPr id="144388" name="Picture 4" descr="그림09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538288"/>
            <a:ext cx="8287677" cy="449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2"/>
          <p:cNvSpPr>
            <a:spLocks/>
          </p:cNvSpPr>
          <p:nvPr/>
        </p:nvSpPr>
        <p:spPr bwMode="auto">
          <a:xfrm>
            <a:off x="415925" y="188888"/>
            <a:ext cx="8713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z="3000" b="1" smtClean="0">
                <a:solidFill>
                  <a:srgbClr val="FFFFFF"/>
                </a:solidFill>
              </a:rPr>
              <a:t>1.</a:t>
            </a:r>
            <a:r>
              <a:rPr lang="ko-KR" altLang="en-US" sz="3000" b="1" smtClean="0">
                <a:solidFill>
                  <a:srgbClr val="FFFFFF"/>
                </a:solidFill>
              </a:rPr>
              <a:t>웹서비스 </a:t>
            </a:r>
            <a:r>
              <a:rPr lang="en-US" altLang="ko-KR" sz="3000" b="1" smtClean="0">
                <a:solidFill>
                  <a:srgbClr val="FFFFFF"/>
                </a:solidFill>
              </a:rPr>
              <a:t>: PHP,Mysql,Apache</a:t>
            </a:r>
            <a:endParaRPr lang="en-US" altLang="ko-KR" sz="3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7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4"/>
          <p:cNvSpPr txBox="1">
            <a:spLocks noChangeArrowheads="1"/>
          </p:cNvSpPr>
          <p:nvPr/>
        </p:nvSpPr>
        <p:spPr bwMode="auto">
          <a:xfrm>
            <a:off x="415925" y="1196976"/>
            <a:ext cx="9074150" cy="527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1325" indent="-1778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03250" indent="-1603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809625" indent="-161925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  <a:defRPr/>
            </a:pPr>
            <a:r>
              <a:rPr lang="ko-KR" altLang="en-US" b="1" smtClean="0"/>
              <a:t>접속 하기</a:t>
            </a:r>
            <a:endParaRPr lang="en-US" altLang="ko-KR" b="1" dirty="0" smtClean="0"/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r>
              <a:rPr lang="ko-KR" altLang="en-US" sz="1600" smtClean="0"/>
              <a:t>텔넷 프로그램으로 가상머신 접속</a:t>
            </a:r>
            <a:r>
              <a:rPr lang="en-US" altLang="ko-KR" sz="1600" smtClean="0"/>
              <a:t> </a:t>
            </a:r>
            <a:endParaRPr lang="en-US" altLang="ko-KR" sz="1600" dirty="0" smtClean="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en-US" altLang="ko-KR" sz="1400" smtClean="0"/>
              <a:t>putty.exe </a:t>
            </a:r>
            <a:r>
              <a:rPr lang="ko-KR" altLang="en-US" sz="1400" smtClean="0"/>
              <a:t>파일 실행</a:t>
            </a:r>
            <a:endParaRPr lang="en-US" altLang="ko-KR" sz="1600" b="1" smtClean="0">
              <a:solidFill>
                <a:srgbClr val="C00000"/>
              </a:solidFill>
            </a:endParaRPr>
          </a:p>
          <a:p>
            <a:pPr marL="442912" lvl="2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endParaRPr lang="en-US" altLang="ko-KR" sz="1600" b="1" dirty="0" smtClean="0">
              <a:solidFill>
                <a:srgbClr val="C00000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r>
              <a:rPr lang="ko-KR" altLang="en-US" sz="1600" smtClean="0"/>
              <a:t>계정 정보 </a:t>
            </a:r>
            <a:r>
              <a:rPr lang="en-US" altLang="ko-KR" sz="1600" smtClean="0"/>
              <a:t> </a:t>
            </a:r>
            <a:endParaRPr lang="en-US" altLang="ko-KR" sz="1600" dirty="0" smtClean="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ko-KR" altLang="en-US" sz="1400" dirty="0" err="1" smtClean="0"/>
              <a:t>리눅스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root </a:t>
            </a:r>
            <a:r>
              <a:rPr lang="ko-KR" altLang="en-US" sz="1400" dirty="0" smtClean="0"/>
              <a:t>계정의 비밀번호 </a:t>
            </a:r>
            <a:r>
              <a:rPr lang="en-US" altLang="ko-KR" sz="1400" dirty="0" smtClean="0"/>
              <a:t>: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hadoop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ko-KR" altLang="en-US" sz="1400" dirty="0" err="1" smtClean="0"/>
              <a:t>호스트명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hadoop01</a:t>
            </a:r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r>
              <a:rPr lang="ko-KR" altLang="en-US" sz="1400" dirty="0" smtClean="0"/>
              <a:t>네트워크 </a:t>
            </a:r>
            <a:r>
              <a:rPr lang="en-US" altLang="ko-KR" sz="1400" dirty="0" smtClean="0"/>
              <a:t>IP : eth0 =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10.0.2.15</a:t>
            </a:r>
            <a:r>
              <a:rPr lang="en-US" altLang="ko-KR" sz="1400" dirty="0" smtClean="0"/>
              <a:t>     eth1 = </a:t>
            </a:r>
            <a:r>
              <a:rPr lang="en-US" altLang="ko-KR" sz="1400" b="1" smtClean="0">
                <a:solidFill>
                  <a:srgbClr val="C00000"/>
                </a:solidFill>
              </a:rPr>
              <a:t>192.168.56.101</a:t>
            </a:r>
            <a:r>
              <a:rPr lang="ko-KR" altLang="en-US" sz="1400" b="1" smtClean="0">
                <a:solidFill>
                  <a:srgbClr val="C00000"/>
                </a:solidFill>
              </a:rPr>
              <a:t> </a:t>
            </a:r>
            <a:r>
              <a:rPr lang="ko-KR" altLang="en-US" sz="1400" smtClean="0"/>
              <a:t>  </a:t>
            </a:r>
            <a:endParaRPr lang="en-US" altLang="ko-KR" sz="1400" smtClean="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endParaRPr lang="en-US" altLang="ko-KR" sz="140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endParaRPr lang="en-US" altLang="ko-KR" sz="1400" dirty="0" smtClean="0"/>
          </a:p>
          <a:p>
            <a:pPr marL="263525" lvl="1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ko-KR" sz="1600" dirty="0" smtClean="0"/>
              <a:t>[</a:t>
            </a:r>
            <a:r>
              <a:rPr lang="ko-KR" altLang="en-US" sz="1600" dirty="0" smtClean="0"/>
              <a:t>주의</a:t>
            </a:r>
            <a:r>
              <a:rPr lang="en-US" altLang="ko-KR" sz="1600" dirty="0" smtClean="0"/>
              <a:t>] </a:t>
            </a:r>
            <a:r>
              <a:rPr lang="ko-KR" altLang="en-US" sz="1600" dirty="0" smtClean="0"/>
              <a:t>실습은 의사분산모드로 하기 때문에 내부 </a:t>
            </a:r>
            <a:r>
              <a:rPr lang="en-US" altLang="ko-KR" sz="1600" dirty="0" smtClean="0"/>
              <a:t>IP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10.0.2.15</a:t>
            </a:r>
          </a:p>
          <a:p>
            <a:pPr marL="263525" lvl="1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ko-KR" sz="1600" dirty="0" smtClean="0"/>
              <a:t>         PC</a:t>
            </a:r>
            <a:r>
              <a:rPr lang="ko-KR" altLang="en-US" sz="1600" dirty="0" smtClean="0"/>
              <a:t>에서 접근할 때 </a:t>
            </a:r>
            <a:r>
              <a:rPr lang="en-US" altLang="ko-KR" sz="1600" dirty="0" smtClean="0"/>
              <a:t>IP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192.168.56.101 </a:t>
            </a:r>
          </a:p>
          <a:p>
            <a:pPr marL="263525" lvl="1" indent="0" eaLnBrk="1" hangingPunct="1">
              <a:lnSpc>
                <a:spcPct val="120000"/>
              </a:lnSpc>
              <a:spcBef>
                <a:spcPct val="30000"/>
              </a:spcBef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( IP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가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192.168.56.102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로 잡히는 경우가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25%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정도 됨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§"/>
              <a:defRPr/>
            </a:pPr>
            <a:endParaRPr lang="en-US" altLang="ko-KR" sz="1600" dirty="0" smtClean="0"/>
          </a:p>
          <a:p>
            <a:pPr lvl="2" eaLnBrk="1" hangingPunct="1">
              <a:lnSpc>
                <a:spcPct val="120000"/>
              </a:lnSpc>
              <a:spcBef>
                <a:spcPct val="30000"/>
              </a:spcBef>
              <a:buFont typeface="맑은 고딕" pitchFamily="50" charset="-127"/>
              <a:buChar char="­"/>
              <a:defRPr/>
            </a:pPr>
            <a:endParaRPr lang="en-US" altLang="ko-KR" sz="1400" dirty="0" smtClean="0"/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939006" y="152400"/>
            <a:ext cx="8695267" cy="596900"/>
          </a:xfrm>
          <a:prstGeom prst="rect">
            <a:avLst/>
          </a:prstGeom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lang="ko-KR" altLang="en-US" sz="3200" b="1" kern="1200" spc="-150" dirty="0">
                <a:solidFill>
                  <a:srgbClr val="4F784C"/>
                </a:solidFill>
                <a:latin typeface="+mj-ea"/>
                <a:ea typeface="+mj-ea"/>
                <a:cs typeface="+mj-cs"/>
              </a:defRPr>
            </a:lvl1pPr>
            <a:lvl2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F784C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ko-KR" altLang="en-US" smtClean="0">
                <a:solidFill>
                  <a:schemeClr val="bg1"/>
                </a:solidFill>
              </a:rPr>
              <a:t>가상 머신 실습 환경</a:t>
            </a:r>
            <a:endParaRPr lang="ko-KR" altLang="en-US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9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ko-KR" altLang="en-US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30000"/>
              </a:spcBef>
            </a:pPr>
            <a:r>
              <a:rPr lang="ko-KR" altLang="en-US" sz="4000" b="1" smtClean="0">
                <a:solidFill>
                  <a:prstClr val="black"/>
                </a:solidFill>
              </a:rPr>
              <a:t>감사합니다</a:t>
            </a:r>
            <a:r>
              <a:rPr lang="en-US" altLang="ko-KR" sz="4000" b="1" smtClean="0">
                <a:solidFill>
                  <a:prstClr val="black"/>
                </a:solidFill>
              </a:rPr>
              <a:t>.</a:t>
            </a:r>
            <a:endParaRPr lang="ko-KR" altLang="en-US" sz="4000" b="1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6_Office 테마">
  <a:themeElements>
    <a:clrScheme name="16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7_Office 테마">
  <a:themeElements>
    <a:clrScheme name="16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6_Office 테마">
      <a:majorFont>
        <a:latin typeface="맑은 고딕"/>
        <a:ea typeface="맑은 고딕"/>
        <a:cs typeface="굴림"/>
      </a:majorFont>
      <a:minorFont>
        <a:latin typeface="맑은 고딕"/>
        <a:ea typeface="맑은 고딕"/>
        <a:cs typeface="굴림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6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</TotalTime>
  <Words>2331</Words>
  <Application>Microsoft Office PowerPoint</Application>
  <PresentationFormat>A4 용지(210x297mm)</PresentationFormat>
  <Paragraphs>472</Paragraphs>
  <Slides>90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90</vt:i4>
      </vt:variant>
    </vt:vector>
  </HeadingPairs>
  <TitlesOfParts>
    <vt:vector size="93" baseType="lpstr">
      <vt:lpstr>디자인 사용자 지정</vt:lpstr>
      <vt:lpstr>16_Office 테마</vt:lpstr>
      <vt:lpstr>17_Office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 개요</vt:lpstr>
      <vt:lpstr>실습 개요</vt:lpstr>
      <vt:lpstr>실습 개요</vt:lpstr>
      <vt:lpstr>실습 개요</vt:lpstr>
      <vt:lpstr>실습 개요</vt:lpstr>
      <vt:lpstr>실습 개요</vt:lpstr>
      <vt:lpstr>PowerPoint 프레젠테이션</vt:lpstr>
      <vt:lpstr>연관규칙</vt:lpstr>
      <vt:lpstr>연관규칙</vt:lpstr>
      <vt:lpstr>연관규칙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Pig 연관규칙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빅데이타 개발자 과정</dc:title>
  <dc:creator>장형석</dc:creator>
  <cp:lastModifiedBy>hsjang</cp:lastModifiedBy>
  <cp:revision>99</cp:revision>
  <dcterms:created xsi:type="dcterms:W3CDTF">2012-04-02T02:40:52Z</dcterms:created>
  <dcterms:modified xsi:type="dcterms:W3CDTF">2016-04-27T07:38:53Z</dcterms:modified>
</cp:coreProperties>
</file>